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61" r:id="rId4"/>
    <p:sldId id="258" r:id="rId5"/>
    <p:sldId id="265" r:id="rId6"/>
    <p:sldId id="262" r:id="rId7"/>
    <p:sldId id="269" r:id="rId8"/>
    <p:sldId id="259" r:id="rId9"/>
    <p:sldId id="260" r:id="rId10"/>
    <p:sldId id="266" r:id="rId11"/>
    <p:sldId id="267" r:id="rId12"/>
    <p:sldId id="268" r:id="rId13"/>
    <p:sldId id="263" r:id="rId14"/>
    <p:sldId id="270" r:id="rId15"/>
    <p:sldId id="271" r:id="rId16"/>
    <p:sldId id="272" r:id="rId17"/>
    <p:sldId id="264" r:id="rId18"/>
    <p:sldId id="273" r:id="rId19"/>
    <p:sldId id="274" r:id="rId20"/>
    <p:sldId id="275" r:id="rId21"/>
    <p:sldId id="276" r:id="rId22"/>
    <p:sldId id="277" r:id="rId23"/>
    <p:sldId id="278" r:id="rId24"/>
    <p:sldId id="279" r:id="rId25"/>
    <p:sldId id="280" r:id="rId26"/>
    <p:sldId id="282" r:id="rId27"/>
    <p:sldId id="283" r:id="rId2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9" autoAdjust="0"/>
    <p:restoredTop sz="80022" autoAdjust="0"/>
  </p:normalViewPr>
  <p:slideViewPr>
    <p:cSldViewPr snapToGrid="0">
      <p:cViewPr varScale="1">
        <p:scale>
          <a:sx n="88" d="100"/>
          <a:sy n="88" d="100"/>
        </p:scale>
        <p:origin x="147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218E0D-444D-45FC-97D0-380DDF78889B}"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lang="en-US"/>
        </a:p>
      </dgm:t>
    </dgm:pt>
    <dgm:pt modelId="{9C8DE2A2-BE5C-4F67-B95D-F8E30ADC39BE}">
      <dgm:prSet/>
      <dgm:spPr/>
      <dgm:t>
        <a:bodyPr/>
        <a:lstStyle/>
        <a:p>
          <a:r>
            <a:rPr lang="es-ES" b="1" i="0" dirty="0">
              <a:solidFill>
                <a:schemeClr val="bg1"/>
              </a:solidFill>
              <a:effectLst/>
              <a:latin typeface="source sans pro" panose="020B0503030403020204" pitchFamily="34" charset="0"/>
            </a:rPr>
            <a:t>Aplicaciones del RGB en la agricultura</a:t>
          </a:r>
          <a:endParaRPr lang="en-US" dirty="0">
            <a:solidFill>
              <a:schemeClr val="bg1"/>
            </a:solidFill>
          </a:endParaRPr>
        </a:p>
      </dgm:t>
    </dgm:pt>
    <dgm:pt modelId="{D92988CA-2850-44D8-A748-D3424BF49DC5}" type="parTrans" cxnId="{9B72B0AE-C63C-40C5-9599-FD026163C980}">
      <dgm:prSet/>
      <dgm:spPr/>
      <dgm:t>
        <a:bodyPr/>
        <a:lstStyle/>
        <a:p>
          <a:endParaRPr lang="en-US"/>
        </a:p>
      </dgm:t>
    </dgm:pt>
    <dgm:pt modelId="{946131D9-A87E-4B19-852A-5F833384DCE6}" type="sibTrans" cxnId="{9B72B0AE-C63C-40C5-9599-FD026163C980}">
      <dgm:prSet/>
      <dgm:spPr/>
      <dgm:t>
        <a:bodyPr/>
        <a:lstStyle/>
        <a:p>
          <a:endParaRPr lang="en-US"/>
        </a:p>
      </dgm:t>
    </dgm:pt>
    <dgm:pt modelId="{143BE006-C161-4385-9431-E56C3D5D349E}">
      <dgm:prSet/>
      <dgm:spPr/>
      <dgm:t>
        <a:bodyPr/>
        <a:lstStyle/>
        <a:p>
          <a:r>
            <a:rPr lang="es-ES" b="0" i="0" dirty="0"/>
            <a:t>Evaluación de la salud y estado de semillas, frutos y flores.</a:t>
          </a:r>
          <a:endParaRPr lang="en-US" dirty="0"/>
        </a:p>
      </dgm:t>
    </dgm:pt>
    <dgm:pt modelId="{7CB84D41-973C-46FF-8A5B-BE2A2FD813BE}" type="parTrans" cxnId="{1E30DEDA-C70E-4EC0-862F-A95CF7A3BD2C}">
      <dgm:prSet/>
      <dgm:spPr/>
      <dgm:t>
        <a:bodyPr/>
        <a:lstStyle/>
        <a:p>
          <a:endParaRPr lang="en-US"/>
        </a:p>
      </dgm:t>
    </dgm:pt>
    <dgm:pt modelId="{9EA792E3-9E15-4247-A0EF-7457F11DA67E}" type="sibTrans" cxnId="{1E30DEDA-C70E-4EC0-862F-A95CF7A3BD2C}">
      <dgm:prSet/>
      <dgm:spPr/>
      <dgm:t>
        <a:bodyPr/>
        <a:lstStyle/>
        <a:p>
          <a:endParaRPr lang="en-US"/>
        </a:p>
      </dgm:t>
    </dgm:pt>
    <dgm:pt modelId="{DA414879-4867-4AB0-A2F0-4913C003C436}">
      <dgm:prSet/>
      <dgm:spPr/>
      <dgm:t>
        <a:bodyPr/>
        <a:lstStyle/>
        <a:p>
          <a:r>
            <a:rPr lang="es-ES" b="0" i="0" dirty="0"/>
            <a:t>Detección de plagas o enfermedades a través de análisis de color.</a:t>
          </a:r>
          <a:endParaRPr lang="en-US" dirty="0"/>
        </a:p>
      </dgm:t>
    </dgm:pt>
    <dgm:pt modelId="{F7312357-2958-45F1-986A-B5D1BC140C53}" type="parTrans" cxnId="{FD28C46C-AB18-4C26-8891-4E32BBB3DB44}">
      <dgm:prSet/>
      <dgm:spPr/>
      <dgm:t>
        <a:bodyPr/>
        <a:lstStyle/>
        <a:p>
          <a:endParaRPr lang="en-US"/>
        </a:p>
      </dgm:t>
    </dgm:pt>
    <dgm:pt modelId="{99A8151E-3806-46C4-9FBC-ECAB87695A83}" type="sibTrans" cxnId="{FD28C46C-AB18-4C26-8891-4E32BBB3DB44}">
      <dgm:prSet/>
      <dgm:spPr/>
      <dgm:t>
        <a:bodyPr/>
        <a:lstStyle/>
        <a:p>
          <a:endParaRPr lang="en-US"/>
        </a:p>
      </dgm:t>
    </dgm:pt>
    <dgm:pt modelId="{597356E8-8796-422A-A83E-F50448C756D1}">
      <dgm:prSet/>
      <dgm:spPr/>
      <dgm:t>
        <a:bodyPr/>
        <a:lstStyle/>
        <a:p>
          <a:r>
            <a:rPr lang="es-ES" b="0" i="0" dirty="0"/>
            <a:t>Monitoreo del estado general del cultivo.</a:t>
          </a:r>
          <a:endParaRPr lang="en-US" dirty="0"/>
        </a:p>
      </dgm:t>
    </dgm:pt>
    <dgm:pt modelId="{06D60F1E-E4A4-43C8-9FF4-D65C01ABA38E}" type="parTrans" cxnId="{9E771452-E08D-4512-9A6B-AF7661239591}">
      <dgm:prSet/>
      <dgm:spPr/>
      <dgm:t>
        <a:bodyPr/>
        <a:lstStyle/>
        <a:p>
          <a:endParaRPr lang="en-US"/>
        </a:p>
      </dgm:t>
    </dgm:pt>
    <dgm:pt modelId="{0F5DB03D-0419-4681-A2E7-26E725616726}" type="sibTrans" cxnId="{9E771452-E08D-4512-9A6B-AF7661239591}">
      <dgm:prSet/>
      <dgm:spPr/>
      <dgm:t>
        <a:bodyPr/>
        <a:lstStyle/>
        <a:p>
          <a:endParaRPr lang="en-US"/>
        </a:p>
      </dgm:t>
    </dgm:pt>
    <dgm:pt modelId="{F6D03D3A-6E19-4416-8FF7-797C8DCDBFB7}" type="pres">
      <dgm:prSet presAssocID="{15218E0D-444D-45FC-97D0-380DDF78889B}" presName="linear" presStyleCnt="0">
        <dgm:presLayoutVars>
          <dgm:animLvl val="lvl"/>
          <dgm:resizeHandles val="exact"/>
        </dgm:presLayoutVars>
      </dgm:prSet>
      <dgm:spPr/>
    </dgm:pt>
    <dgm:pt modelId="{6E501E37-2E2A-441E-B056-E3D3E859F298}" type="pres">
      <dgm:prSet presAssocID="{9C8DE2A2-BE5C-4F67-B95D-F8E30ADC39BE}" presName="parentText" presStyleLbl="node1" presStyleIdx="0" presStyleCnt="1" custLinFactNeighborX="876" custLinFactNeighborY="-34941">
        <dgm:presLayoutVars>
          <dgm:chMax val="0"/>
          <dgm:bulletEnabled val="1"/>
        </dgm:presLayoutVars>
      </dgm:prSet>
      <dgm:spPr/>
    </dgm:pt>
    <dgm:pt modelId="{8B2DB6B1-6BD2-4BE0-BF11-B1FBDF491E01}" type="pres">
      <dgm:prSet presAssocID="{9C8DE2A2-BE5C-4F67-B95D-F8E30ADC39BE}" presName="childText" presStyleLbl="revTx" presStyleIdx="0" presStyleCnt="1">
        <dgm:presLayoutVars>
          <dgm:bulletEnabled val="1"/>
        </dgm:presLayoutVars>
      </dgm:prSet>
      <dgm:spPr/>
    </dgm:pt>
  </dgm:ptLst>
  <dgm:cxnLst>
    <dgm:cxn modelId="{8EEAD022-623F-40F6-8B90-9822A9F9D0ED}" type="presOf" srcId="{143BE006-C161-4385-9431-E56C3D5D349E}" destId="{8B2DB6B1-6BD2-4BE0-BF11-B1FBDF491E01}" srcOrd="0" destOrd="0" presId="urn:microsoft.com/office/officeart/2005/8/layout/vList2"/>
    <dgm:cxn modelId="{7522BF41-A8D7-4228-A68C-592C09CC1EDA}" type="presOf" srcId="{15218E0D-444D-45FC-97D0-380DDF78889B}" destId="{F6D03D3A-6E19-4416-8FF7-797C8DCDBFB7}" srcOrd="0" destOrd="0" presId="urn:microsoft.com/office/officeart/2005/8/layout/vList2"/>
    <dgm:cxn modelId="{598E5D64-F4C0-4A90-B909-2A223DBF138F}" type="presOf" srcId="{DA414879-4867-4AB0-A2F0-4913C003C436}" destId="{8B2DB6B1-6BD2-4BE0-BF11-B1FBDF491E01}" srcOrd="0" destOrd="1" presId="urn:microsoft.com/office/officeart/2005/8/layout/vList2"/>
    <dgm:cxn modelId="{FD28C46C-AB18-4C26-8891-4E32BBB3DB44}" srcId="{9C8DE2A2-BE5C-4F67-B95D-F8E30ADC39BE}" destId="{DA414879-4867-4AB0-A2F0-4913C003C436}" srcOrd="1" destOrd="0" parTransId="{F7312357-2958-45F1-986A-B5D1BC140C53}" sibTransId="{99A8151E-3806-46C4-9FBC-ECAB87695A83}"/>
    <dgm:cxn modelId="{91797571-B6A3-4704-BC68-68685DC553D9}" type="presOf" srcId="{597356E8-8796-422A-A83E-F50448C756D1}" destId="{8B2DB6B1-6BD2-4BE0-BF11-B1FBDF491E01}" srcOrd="0" destOrd="2" presId="urn:microsoft.com/office/officeart/2005/8/layout/vList2"/>
    <dgm:cxn modelId="{9E771452-E08D-4512-9A6B-AF7661239591}" srcId="{9C8DE2A2-BE5C-4F67-B95D-F8E30ADC39BE}" destId="{597356E8-8796-422A-A83E-F50448C756D1}" srcOrd="2" destOrd="0" parTransId="{06D60F1E-E4A4-43C8-9FF4-D65C01ABA38E}" sibTransId="{0F5DB03D-0419-4681-A2E7-26E725616726}"/>
    <dgm:cxn modelId="{9B72B0AE-C63C-40C5-9599-FD026163C980}" srcId="{15218E0D-444D-45FC-97D0-380DDF78889B}" destId="{9C8DE2A2-BE5C-4F67-B95D-F8E30ADC39BE}" srcOrd="0" destOrd="0" parTransId="{D92988CA-2850-44D8-A748-D3424BF49DC5}" sibTransId="{946131D9-A87E-4B19-852A-5F833384DCE6}"/>
    <dgm:cxn modelId="{17431CB0-7712-439F-9A4E-F133F0B1F747}" type="presOf" srcId="{9C8DE2A2-BE5C-4F67-B95D-F8E30ADC39BE}" destId="{6E501E37-2E2A-441E-B056-E3D3E859F298}" srcOrd="0" destOrd="0" presId="urn:microsoft.com/office/officeart/2005/8/layout/vList2"/>
    <dgm:cxn modelId="{1E30DEDA-C70E-4EC0-862F-A95CF7A3BD2C}" srcId="{9C8DE2A2-BE5C-4F67-B95D-F8E30ADC39BE}" destId="{143BE006-C161-4385-9431-E56C3D5D349E}" srcOrd="0" destOrd="0" parTransId="{7CB84D41-973C-46FF-8A5B-BE2A2FD813BE}" sibTransId="{9EA792E3-9E15-4247-A0EF-7457F11DA67E}"/>
    <dgm:cxn modelId="{D096BEDF-8A5C-4755-81FB-892A5F20CD2E}" type="presParOf" srcId="{F6D03D3A-6E19-4416-8FF7-797C8DCDBFB7}" destId="{6E501E37-2E2A-441E-B056-E3D3E859F298}" srcOrd="0" destOrd="0" presId="urn:microsoft.com/office/officeart/2005/8/layout/vList2"/>
    <dgm:cxn modelId="{CB78EF7E-601C-44DB-8E56-0C7D4A64BC63}" type="presParOf" srcId="{F6D03D3A-6E19-4416-8FF7-797C8DCDBFB7}" destId="{8B2DB6B1-6BD2-4BE0-BF11-B1FBDF491E01}" srcOrd="1"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01E37-2E2A-441E-B056-E3D3E859F298}">
      <dsp:nvSpPr>
        <dsp:cNvPr id="0" name=""/>
        <dsp:cNvSpPr/>
      </dsp:nvSpPr>
      <dsp:spPr>
        <a:xfrm>
          <a:off x="0" y="0"/>
          <a:ext cx="4785851" cy="1228500"/>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s-ES" sz="3000" b="1" i="0" kern="1200" dirty="0">
              <a:solidFill>
                <a:schemeClr val="bg1"/>
              </a:solidFill>
              <a:effectLst/>
              <a:latin typeface="source sans pro" panose="020B0503030403020204" pitchFamily="34" charset="0"/>
            </a:rPr>
            <a:t>Aplicaciones del RGB en la agricultura</a:t>
          </a:r>
          <a:endParaRPr lang="en-US" sz="3000" kern="1200" dirty="0">
            <a:solidFill>
              <a:schemeClr val="bg1"/>
            </a:solidFill>
          </a:endParaRPr>
        </a:p>
      </dsp:txBody>
      <dsp:txXfrm>
        <a:off x="59970" y="59970"/>
        <a:ext cx="4665911" cy="1108560"/>
      </dsp:txXfrm>
    </dsp:sp>
    <dsp:sp modelId="{8B2DB6B1-6BD2-4BE0-BF11-B1FBDF491E01}">
      <dsp:nvSpPr>
        <dsp:cNvPr id="0" name=""/>
        <dsp:cNvSpPr/>
      </dsp:nvSpPr>
      <dsp:spPr>
        <a:xfrm>
          <a:off x="0" y="1236555"/>
          <a:ext cx="4785851" cy="248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951"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s-ES" sz="2300" b="0" i="0" kern="1200" dirty="0"/>
            <a:t>Evaluación de la salud y estado de semillas, frutos y flores.</a:t>
          </a:r>
          <a:endParaRPr lang="en-US" sz="2300" kern="1200" dirty="0"/>
        </a:p>
        <a:p>
          <a:pPr marL="228600" lvl="1" indent="-228600" algn="l" defTabSz="1022350">
            <a:lnSpc>
              <a:spcPct val="90000"/>
            </a:lnSpc>
            <a:spcBef>
              <a:spcPct val="0"/>
            </a:spcBef>
            <a:spcAft>
              <a:spcPct val="20000"/>
            </a:spcAft>
            <a:buChar char="•"/>
          </a:pPr>
          <a:r>
            <a:rPr lang="es-ES" sz="2300" b="0" i="0" kern="1200" dirty="0"/>
            <a:t>Detección de plagas o enfermedades a través de análisis de color.</a:t>
          </a:r>
          <a:endParaRPr lang="en-US" sz="2300" kern="1200" dirty="0"/>
        </a:p>
        <a:p>
          <a:pPr marL="228600" lvl="1" indent="-228600" algn="l" defTabSz="1022350">
            <a:lnSpc>
              <a:spcPct val="90000"/>
            </a:lnSpc>
            <a:spcBef>
              <a:spcPct val="0"/>
            </a:spcBef>
            <a:spcAft>
              <a:spcPct val="20000"/>
            </a:spcAft>
            <a:buChar char="•"/>
          </a:pPr>
          <a:r>
            <a:rPr lang="es-ES" sz="2300" b="0" i="0" kern="1200" dirty="0"/>
            <a:t>Monitoreo del estado general del cultivo.</a:t>
          </a:r>
          <a:endParaRPr lang="en-US" sz="2300" kern="1200" dirty="0"/>
        </a:p>
      </dsp:txBody>
      <dsp:txXfrm>
        <a:off x="0" y="1236555"/>
        <a:ext cx="4785851" cy="2484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9585F5-8A63-4F60-8AD5-C5BC109CBAB8}" type="datetimeFigureOut">
              <a:rPr lang="es-CO" smtClean="0"/>
              <a:t>29/09/2024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889EA5-8C93-4494-96EC-7ADD09829544}" type="slidenum">
              <a:rPr lang="es-CO" smtClean="0"/>
              <a:t>‹Nº›</a:t>
            </a:fld>
            <a:endParaRPr lang="es-CO"/>
          </a:p>
        </p:txBody>
      </p:sp>
    </p:spTree>
    <p:extLst>
      <p:ext uri="{BB962C8B-B14F-4D97-AF65-F5344CB8AC3E}">
        <p14:creationId xmlns:p14="http://schemas.microsoft.com/office/powerpoint/2010/main" val="2092182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kaggle.com/datasets/moltean/frui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ensing.konicaminolta.us/mx/blog/entendiendo-el-espacio-de-color-cie-lab/"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¿Qué es el color?</a:t>
            </a:r>
          </a:p>
          <a:p>
            <a:r>
              <a:rPr lang="es-ES" dirty="0"/>
              <a:t>El color es una percepción visual generada por la interacción de la luz (radiación electromagnética) con los ojos humanos y los procesos neuronales asociados en el cerebro. La luz está formada por ondas electromagnéticas de diferentes longitudes de onda, y el color se percibe según cómo estas longitudes interactúan con los conos, que son células sensibles a la luz ubicadas en la retina.</a:t>
            </a:r>
          </a:p>
          <a:p>
            <a:r>
              <a:rPr lang="es-ES" dirty="0"/>
              <a:t>El espectro visible comprende longitudes de onda que van aproximadamente desde los 380 nm (violeta) hasta los 700 nm (rojo), las cuales son detectadas por los conos en el ojo humano. Los humanos hemos evolucionado para ver en esta región porque es donde el Sol emite la mayor parte de su radiación y donde la atmósfera de la Tierra permite que pase más luz sin dispersarla demasiado. Esto ha permitido que nuestros ojos se adapten a esta banda de longitudes de onda, conocida como el </a:t>
            </a:r>
            <a:r>
              <a:rPr lang="es-ES" b="1" dirty="0"/>
              <a:t>espectro visible</a:t>
            </a:r>
            <a:r>
              <a:rPr lang="es-ES" dirty="0"/>
              <a:t>.</a:t>
            </a:r>
          </a:p>
          <a:p>
            <a:endParaRPr lang="es-CO" dirty="0"/>
          </a:p>
        </p:txBody>
      </p:sp>
      <p:sp>
        <p:nvSpPr>
          <p:cNvPr id="4" name="Marcador de número de diapositiva 3"/>
          <p:cNvSpPr>
            <a:spLocks noGrp="1"/>
          </p:cNvSpPr>
          <p:nvPr>
            <p:ph type="sldNum" sz="quarter" idx="5"/>
          </p:nvPr>
        </p:nvSpPr>
        <p:spPr/>
        <p:txBody>
          <a:bodyPr/>
          <a:lstStyle/>
          <a:p>
            <a:fld id="{D4889EA5-8C93-4494-96EC-7ADD09829544}" type="slidenum">
              <a:rPr lang="es-CO" smtClean="0"/>
              <a:t>4</a:t>
            </a:fld>
            <a:endParaRPr lang="es-CO"/>
          </a:p>
        </p:txBody>
      </p:sp>
    </p:spTree>
    <p:extLst>
      <p:ext uri="{BB962C8B-B14F-4D97-AF65-F5344CB8AC3E}">
        <p14:creationId xmlns:p14="http://schemas.microsoft.com/office/powerpoint/2010/main" val="393635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Fuentes:</a:t>
            </a:r>
          </a:p>
          <a:p>
            <a:r>
              <a:rPr lang="es-CO" dirty="0"/>
              <a:t>https://www.intagri.com/articulos/nutricion-vegetal/bioestimulacion-de-la-maduracion</a:t>
            </a:r>
          </a:p>
          <a:p>
            <a:r>
              <a:rPr lang="es-CO" dirty="0"/>
              <a:t>https://aces.illinois.edu/news/using-standard-rgb-camera-and-ai-obtain-vegetation-data</a:t>
            </a:r>
          </a:p>
          <a:p>
            <a:r>
              <a:rPr lang="es-CO" dirty="0"/>
              <a:t>https://www.mdpi.com/2077-0472/13/10/1916</a:t>
            </a:r>
          </a:p>
          <a:p>
            <a:r>
              <a:rPr lang="es-CO" dirty="0"/>
              <a:t>https://robomechjournal.springeropen.com/articles/10.1186/s40648-022-00230-y</a:t>
            </a:r>
          </a:p>
          <a:p>
            <a:endParaRPr lang="es-CO" dirty="0"/>
          </a:p>
          <a:p>
            <a:endParaRPr lang="es-CO" dirty="0"/>
          </a:p>
        </p:txBody>
      </p:sp>
      <p:sp>
        <p:nvSpPr>
          <p:cNvPr id="4" name="Marcador de número de diapositiva 3"/>
          <p:cNvSpPr>
            <a:spLocks noGrp="1"/>
          </p:cNvSpPr>
          <p:nvPr>
            <p:ph type="sldNum" sz="quarter" idx="5"/>
          </p:nvPr>
        </p:nvSpPr>
        <p:spPr/>
        <p:txBody>
          <a:bodyPr/>
          <a:lstStyle/>
          <a:p>
            <a:fld id="{D4889EA5-8C93-4494-96EC-7ADD09829544}" type="slidenum">
              <a:rPr lang="es-CO" smtClean="0"/>
              <a:t>6</a:t>
            </a:fld>
            <a:endParaRPr lang="es-CO"/>
          </a:p>
        </p:txBody>
      </p:sp>
    </p:spTree>
    <p:extLst>
      <p:ext uri="{BB962C8B-B14F-4D97-AF65-F5344CB8AC3E}">
        <p14:creationId xmlns:p14="http://schemas.microsoft.com/office/powerpoint/2010/main" val="1162880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Fuentes:</a:t>
            </a:r>
          </a:p>
          <a:p>
            <a:r>
              <a:rPr lang="es-CO" dirty="0"/>
              <a:t>https://www.intagri.com/articulos/nutricion-vegetal/bioestimulacion-de-la-maduracion</a:t>
            </a:r>
          </a:p>
          <a:p>
            <a:r>
              <a:rPr lang="es-CO" dirty="0"/>
              <a:t>https://aces.illinois.edu/news/using-standard-rgb-camera-and-ai-obtain-vegetation-data</a:t>
            </a:r>
          </a:p>
          <a:p>
            <a:r>
              <a:rPr lang="es-CO" dirty="0"/>
              <a:t>https://www.mdpi.com/2077-0472/13/10/1916</a:t>
            </a:r>
          </a:p>
          <a:p>
            <a:r>
              <a:rPr lang="es-CO" dirty="0"/>
              <a:t>https://robomechjournal.springeropen.com/articles/10.1186/s40648-022-00230-y</a:t>
            </a:r>
          </a:p>
          <a:p>
            <a:endParaRPr lang="es-CO" dirty="0"/>
          </a:p>
          <a:p>
            <a:endParaRPr lang="es-CO" dirty="0"/>
          </a:p>
        </p:txBody>
      </p:sp>
      <p:sp>
        <p:nvSpPr>
          <p:cNvPr id="4" name="Marcador de número de diapositiva 3"/>
          <p:cNvSpPr>
            <a:spLocks noGrp="1"/>
          </p:cNvSpPr>
          <p:nvPr>
            <p:ph type="sldNum" sz="quarter" idx="5"/>
          </p:nvPr>
        </p:nvSpPr>
        <p:spPr/>
        <p:txBody>
          <a:bodyPr/>
          <a:lstStyle/>
          <a:p>
            <a:fld id="{D4889EA5-8C93-4494-96EC-7ADD09829544}" type="slidenum">
              <a:rPr lang="es-CO" smtClean="0"/>
              <a:t>7</a:t>
            </a:fld>
            <a:endParaRPr lang="es-CO"/>
          </a:p>
        </p:txBody>
      </p:sp>
    </p:spTree>
    <p:extLst>
      <p:ext uri="{BB962C8B-B14F-4D97-AF65-F5344CB8AC3E}">
        <p14:creationId xmlns:p14="http://schemas.microsoft.com/office/powerpoint/2010/main" val="4029121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t>Imágenes de: </a:t>
            </a:r>
            <a:r>
              <a:rPr lang="es-CO" dirty="0">
                <a:hlinkClick r:id="rId3"/>
              </a:rPr>
              <a:t>https://www.kaggle.com/datasets/moltean/fruits</a:t>
            </a:r>
            <a:r>
              <a:rPr lang="es-CO" dirty="0"/>
              <a:t> , https://giphy.com/gifs/lgseeds-corn-growing-maize-9V5mtoySmtyuFt7mV7 y https://giphy.com/gifs/corn-channel-seed-IfsxP5r7WmhP5P6seN </a:t>
            </a:r>
          </a:p>
          <a:p>
            <a:endParaRPr lang="es-CO" dirty="0"/>
          </a:p>
        </p:txBody>
      </p:sp>
      <p:sp>
        <p:nvSpPr>
          <p:cNvPr id="4" name="Marcador de número de diapositiva 3"/>
          <p:cNvSpPr>
            <a:spLocks noGrp="1"/>
          </p:cNvSpPr>
          <p:nvPr>
            <p:ph type="sldNum" sz="quarter" idx="5"/>
          </p:nvPr>
        </p:nvSpPr>
        <p:spPr/>
        <p:txBody>
          <a:bodyPr/>
          <a:lstStyle/>
          <a:p>
            <a:fld id="{D4889EA5-8C93-4494-96EC-7ADD09829544}" type="slidenum">
              <a:rPr lang="es-CO" smtClean="0"/>
              <a:t>8</a:t>
            </a:fld>
            <a:endParaRPr lang="es-CO"/>
          </a:p>
        </p:txBody>
      </p:sp>
    </p:spTree>
    <p:extLst>
      <p:ext uri="{BB962C8B-B14F-4D97-AF65-F5344CB8AC3E}">
        <p14:creationId xmlns:p14="http://schemas.microsoft.com/office/powerpoint/2010/main" val="2943466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333333"/>
                </a:solidFill>
                <a:effectLst/>
                <a:latin typeface="-apple-system"/>
              </a:rPr>
              <a:t>Un espacio de color puede ser descripto como un método para expresar el color de un objeto usando algún tipo de anotación, como pueden ser los números. La </a:t>
            </a:r>
            <a:r>
              <a:rPr lang="es-ES" b="0" i="0" dirty="0" err="1">
                <a:solidFill>
                  <a:srgbClr val="333333"/>
                </a:solidFill>
                <a:effectLst/>
                <a:latin typeface="-apple-system"/>
              </a:rPr>
              <a:t>Commission</a:t>
            </a:r>
            <a:r>
              <a:rPr lang="es-ES" b="0" i="0" dirty="0">
                <a:solidFill>
                  <a:srgbClr val="333333"/>
                </a:solidFill>
                <a:effectLst/>
                <a:latin typeface="-apple-system"/>
              </a:rPr>
              <a:t> </a:t>
            </a:r>
            <a:r>
              <a:rPr lang="es-ES" b="0" i="0" dirty="0" err="1">
                <a:solidFill>
                  <a:srgbClr val="333333"/>
                </a:solidFill>
                <a:effectLst/>
                <a:latin typeface="-apple-system"/>
              </a:rPr>
              <a:t>Internationale</a:t>
            </a:r>
            <a:r>
              <a:rPr lang="es-ES" b="0" i="0" dirty="0">
                <a:solidFill>
                  <a:srgbClr val="333333"/>
                </a:solidFill>
                <a:effectLst/>
                <a:latin typeface="-apple-system"/>
              </a:rPr>
              <a:t> de </a:t>
            </a:r>
            <a:r>
              <a:rPr lang="es-ES" b="0" i="0" dirty="0" err="1">
                <a:solidFill>
                  <a:srgbClr val="333333"/>
                </a:solidFill>
                <a:effectLst/>
                <a:latin typeface="-apple-system"/>
              </a:rPr>
              <a:t>lÉclairage</a:t>
            </a:r>
            <a:r>
              <a:rPr lang="es-ES" b="0" i="0" dirty="0">
                <a:solidFill>
                  <a:srgbClr val="333333"/>
                </a:solidFill>
                <a:effectLst/>
                <a:latin typeface="-apple-system"/>
              </a:rPr>
              <a:t> (CIE), una organización sin fines de lucro que es considerada como la autoridad en la ciencia de la luz y el color, ha definido espacios de color, incluyendo CIE XYZ, CIE L*C*h, y CIE L*a*b*, para comunicar y expresar el color objetivamente.</a:t>
            </a:r>
            <a:endParaRPr lang="es-CO" dirty="0"/>
          </a:p>
        </p:txBody>
      </p:sp>
      <p:sp>
        <p:nvSpPr>
          <p:cNvPr id="4" name="Marcador de número de diapositiva 3"/>
          <p:cNvSpPr>
            <a:spLocks noGrp="1"/>
          </p:cNvSpPr>
          <p:nvPr>
            <p:ph type="sldNum" sz="quarter" idx="5"/>
          </p:nvPr>
        </p:nvSpPr>
        <p:spPr/>
        <p:txBody>
          <a:bodyPr/>
          <a:lstStyle/>
          <a:p>
            <a:fld id="{D4889EA5-8C93-4494-96EC-7ADD09829544}" type="slidenum">
              <a:rPr lang="es-CO" smtClean="0"/>
              <a:t>10</a:t>
            </a:fld>
            <a:endParaRPr lang="es-CO"/>
          </a:p>
        </p:txBody>
      </p:sp>
    </p:spTree>
    <p:extLst>
      <p:ext uri="{BB962C8B-B14F-4D97-AF65-F5344CB8AC3E}">
        <p14:creationId xmlns:p14="http://schemas.microsoft.com/office/powerpoint/2010/main" val="1733875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a:t>Fuente: </a:t>
            </a:r>
            <a:r>
              <a:rPr lang="es-CO" sz="1200" dirty="0">
                <a:hlinkClick r:id="rId3"/>
              </a:rPr>
              <a:t>https://sensing.konicaminolta.us/mx/blog/entendiendo-el-espacio-de-color-cie-lab/</a:t>
            </a:r>
            <a:r>
              <a:rPr lang="es-CO" sz="1200" dirty="0"/>
              <a:t> </a:t>
            </a:r>
          </a:p>
          <a:p>
            <a:endParaRPr lang="es-CO" dirty="0"/>
          </a:p>
        </p:txBody>
      </p:sp>
      <p:sp>
        <p:nvSpPr>
          <p:cNvPr id="4" name="Marcador de número de diapositiva 3"/>
          <p:cNvSpPr>
            <a:spLocks noGrp="1"/>
          </p:cNvSpPr>
          <p:nvPr>
            <p:ph type="sldNum" sz="quarter" idx="5"/>
          </p:nvPr>
        </p:nvSpPr>
        <p:spPr/>
        <p:txBody>
          <a:bodyPr/>
          <a:lstStyle/>
          <a:p>
            <a:fld id="{D4889EA5-8C93-4494-96EC-7ADD09829544}" type="slidenum">
              <a:rPr lang="es-CO" smtClean="0"/>
              <a:t>11</a:t>
            </a:fld>
            <a:endParaRPr lang="es-CO"/>
          </a:p>
        </p:txBody>
      </p:sp>
    </p:spTree>
    <p:extLst>
      <p:ext uri="{BB962C8B-B14F-4D97-AF65-F5344CB8AC3E}">
        <p14:creationId xmlns:p14="http://schemas.microsoft.com/office/powerpoint/2010/main" val="469706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a:t>
            </a:r>
            <a:r>
              <a:rPr lang="es-ES" b="1" dirty="0"/>
              <a:t>RHS </a:t>
            </a:r>
            <a:r>
              <a:rPr lang="es-ES" b="1" dirty="0" err="1"/>
              <a:t>Colour</a:t>
            </a:r>
            <a:r>
              <a:rPr lang="es-ES" b="1" dirty="0"/>
              <a:t> Chart</a:t>
            </a:r>
            <a:r>
              <a:rPr lang="es-ES" dirty="0"/>
              <a:t> (Carta de Colores de la RHS) es una herramienta utilizada para la identificación precisa de colores en plantas y flores. Fue desarrollada por la </a:t>
            </a:r>
            <a:r>
              <a:rPr lang="es-ES" b="1" dirty="0"/>
              <a:t>Royal Horticultural </a:t>
            </a:r>
            <a:r>
              <a:rPr lang="es-ES" b="1" dirty="0" err="1"/>
              <a:t>Society</a:t>
            </a:r>
            <a:r>
              <a:rPr lang="es-ES" b="1" dirty="0"/>
              <a:t> (RHS)</a:t>
            </a:r>
            <a:r>
              <a:rPr lang="es-ES" dirty="0"/>
              <a:t> del Reino Unido y es ampliamente utilizada por horticultores, botánicos y científicos para estandarizar y describir los colores de plantas y flores de manera precisa y consistente.</a:t>
            </a:r>
            <a:endParaRPr lang="es-CO" dirty="0"/>
          </a:p>
        </p:txBody>
      </p:sp>
      <p:sp>
        <p:nvSpPr>
          <p:cNvPr id="4" name="Marcador de número de diapositiva 3"/>
          <p:cNvSpPr>
            <a:spLocks noGrp="1"/>
          </p:cNvSpPr>
          <p:nvPr>
            <p:ph type="sldNum" sz="quarter" idx="5"/>
          </p:nvPr>
        </p:nvSpPr>
        <p:spPr/>
        <p:txBody>
          <a:bodyPr/>
          <a:lstStyle/>
          <a:p>
            <a:fld id="{D4889EA5-8C93-4494-96EC-7ADD09829544}" type="slidenum">
              <a:rPr lang="es-CO" smtClean="0"/>
              <a:t>12</a:t>
            </a:fld>
            <a:endParaRPr lang="es-CO"/>
          </a:p>
        </p:txBody>
      </p:sp>
    </p:spTree>
    <p:extLst>
      <p:ext uri="{BB962C8B-B14F-4D97-AF65-F5344CB8AC3E}">
        <p14:creationId xmlns:p14="http://schemas.microsoft.com/office/powerpoint/2010/main" val="1499627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255B89-123C-DDBF-D0C1-C4DE3B298DF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427D7B99-A394-6DFB-8B6B-697807D045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905582A0-B1F9-7E09-98FC-12C20648BEEF}"/>
              </a:ext>
            </a:extLst>
          </p:cNvPr>
          <p:cNvSpPr>
            <a:spLocks noGrp="1"/>
          </p:cNvSpPr>
          <p:nvPr>
            <p:ph type="dt" sz="half" idx="10"/>
          </p:nvPr>
        </p:nvSpPr>
        <p:spPr/>
        <p:txBody>
          <a:bodyPr/>
          <a:lstStyle/>
          <a:p>
            <a:fld id="{EBB86428-3CCC-4E8C-9213-4A96088DCCFF}" type="datetimeFigureOut">
              <a:rPr lang="es-CO" smtClean="0"/>
              <a:t>29/09/2024</a:t>
            </a:fld>
            <a:endParaRPr lang="es-CO"/>
          </a:p>
        </p:txBody>
      </p:sp>
      <p:sp>
        <p:nvSpPr>
          <p:cNvPr id="5" name="Marcador de pie de página 4">
            <a:extLst>
              <a:ext uri="{FF2B5EF4-FFF2-40B4-BE49-F238E27FC236}">
                <a16:creationId xmlns:a16="http://schemas.microsoft.com/office/drawing/2014/main" id="{DB3DC1EA-6A7E-9289-2195-FFB0139999B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5F754BB-AED8-AF49-BF4F-D6414D7182D2}"/>
              </a:ext>
            </a:extLst>
          </p:cNvPr>
          <p:cNvSpPr>
            <a:spLocks noGrp="1"/>
          </p:cNvSpPr>
          <p:nvPr>
            <p:ph type="sldNum" sz="quarter" idx="12"/>
          </p:nvPr>
        </p:nvSpPr>
        <p:spPr/>
        <p:txBody>
          <a:bodyPr/>
          <a:lstStyle/>
          <a:p>
            <a:fld id="{FD7F67B4-DED1-421A-80E0-FC715B795336}" type="slidenum">
              <a:rPr lang="es-CO" smtClean="0"/>
              <a:t>‹Nº›</a:t>
            </a:fld>
            <a:endParaRPr lang="es-CO"/>
          </a:p>
        </p:txBody>
      </p:sp>
    </p:spTree>
    <p:extLst>
      <p:ext uri="{BB962C8B-B14F-4D97-AF65-F5344CB8AC3E}">
        <p14:creationId xmlns:p14="http://schemas.microsoft.com/office/powerpoint/2010/main" val="99536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245AE1-351A-50F2-2A8D-DC0701EEA96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AD9B8F0A-989E-623D-D485-B640AE1E382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7FCFF1A-005D-1EE2-01BC-288574B4690E}"/>
              </a:ext>
            </a:extLst>
          </p:cNvPr>
          <p:cNvSpPr>
            <a:spLocks noGrp="1"/>
          </p:cNvSpPr>
          <p:nvPr>
            <p:ph type="dt" sz="half" idx="10"/>
          </p:nvPr>
        </p:nvSpPr>
        <p:spPr/>
        <p:txBody>
          <a:bodyPr/>
          <a:lstStyle/>
          <a:p>
            <a:fld id="{EBB86428-3CCC-4E8C-9213-4A96088DCCFF}" type="datetimeFigureOut">
              <a:rPr lang="es-CO" smtClean="0"/>
              <a:t>29/09/2024</a:t>
            </a:fld>
            <a:endParaRPr lang="es-CO"/>
          </a:p>
        </p:txBody>
      </p:sp>
      <p:sp>
        <p:nvSpPr>
          <p:cNvPr id="5" name="Marcador de pie de página 4">
            <a:extLst>
              <a:ext uri="{FF2B5EF4-FFF2-40B4-BE49-F238E27FC236}">
                <a16:creationId xmlns:a16="http://schemas.microsoft.com/office/drawing/2014/main" id="{CC8A4FFB-5E6A-D4E1-76A4-30596A4A26E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62B01B3-C1B9-F97D-0921-A1DEFA8ABA84}"/>
              </a:ext>
            </a:extLst>
          </p:cNvPr>
          <p:cNvSpPr>
            <a:spLocks noGrp="1"/>
          </p:cNvSpPr>
          <p:nvPr>
            <p:ph type="sldNum" sz="quarter" idx="12"/>
          </p:nvPr>
        </p:nvSpPr>
        <p:spPr/>
        <p:txBody>
          <a:bodyPr/>
          <a:lstStyle/>
          <a:p>
            <a:fld id="{FD7F67B4-DED1-421A-80E0-FC715B795336}" type="slidenum">
              <a:rPr lang="es-CO" smtClean="0"/>
              <a:t>‹Nº›</a:t>
            </a:fld>
            <a:endParaRPr lang="es-CO"/>
          </a:p>
        </p:txBody>
      </p:sp>
    </p:spTree>
    <p:extLst>
      <p:ext uri="{BB962C8B-B14F-4D97-AF65-F5344CB8AC3E}">
        <p14:creationId xmlns:p14="http://schemas.microsoft.com/office/powerpoint/2010/main" val="3310087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5DFB10C-7B9D-051D-2E7D-5A965630CB2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C3D6842-B295-DFC8-2FEB-0E9318A903E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283B251-9C14-DA8C-CD2A-5A0C6B422486}"/>
              </a:ext>
            </a:extLst>
          </p:cNvPr>
          <p:cNvSpPr>
            <a:spLocks noGrp="1"/>
          </p:cNvSpPr>
          <p:nvPr>
            <p:ph type="dt" sz="half" idx="10"/>
          </p:nvPr>
        </p:nvSpPr>
        <p:spPr/>
        <p:txBody>
          <a:bodyPr/>
          <a:lstStyle/>
          <a:p>
            <a:fld id="{EBB86428-3CCC-4E8C-9213-4A96088DCCFF}" type="datetimeFigureOut">
              <a:rPr lang="es-CO" smtClean="0"/>
              <a:t>29/09/2024</a:t>
            </a:fld>
            <a:endParaRPr lang="es-CO"/>
          </a:p>
        </p:txBody>
      </p:sp>
      <p:sp>
        <p:nvSpPr>
          <p:cNvPr id="5" name="Marcador de pie de página 4">
            <a:extLst>
              <a:ext uri="{FF2B5EF4-FFF2-40B4-BE49-F238E27FC236}">
                <a16:creationId xmlns:a16="http://schemas.microsoft.com/office/drawing/2014/main" id="{682D7DF3-BB00-EC6B-D914-B1A0CAC6080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0ADB7AD-F3F6-44EB-E088-0863FD049AA5}"/>
              </a:ext>
            </a:extLst>
          </p:cNvPr>
          <p:cNvSpPr>
            <a:spLocks noGrp="1"/>
          </p:cNvSpPr>
          <p:nvPr>
            <p:ph type="sldNum" sz="quarter" idx="12"/>
          </p:nvPr>
        </p:nvSpPr>
        <p:spPr/>
        <p:txBody>
          <a:bodyPr/>
          <a:lstStyle/>
          <a:p>
            <a:fld id="{FD7F67B4-DED1-421A-80E0-FC715B795336}" type="slidenum">
              <a:rPr lang="es-CO" smtClean="0"/>
              <a:t>‹Nº›</a:t>
            </a:fld>
            <a:endParaRPr lang="es-CO"/>
          </a:p>
        </p:txBody>
      </p:sp>
    </p:spTree>
    <p:extLst>
      <p:ext uri="{BB962C8B-B14F-4D97-AF65-F5344CB8AC3E}">
        <p14:creationId xmlns:p14="http://schemas.microsoft.com/office/powerpoint/2010/main" val="3194388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A752E-936A-5545-AA66-5C81D9132FD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4F78324-EADD-4B81-EA17-B2A6895E3DE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D0E3D132-3393-47CF-3EB5-15EFB51B4D03}"/>
              </a:ext>
            </a:extLst>
          </p:cNvPr>
          <p:cNvSpPr>
            <a:spLocks noGrp="1"/>
          </p:cNvSpPr>
          <p:nvPr>
            <p:ph type="dt" sz="half" idx="10"/>
          </p:nvPr>
        </p:nvSpPr>
        <p:spPr/>
        <p:txBody>
          <a:bodyPr/>
          <a:lstStyle/>
          <a:p>
            <a:fld id="{EBB86428-3CCC-4E8C-9213-4A96088DCCFF}" type="datetimeFigureOut">
              <a:rPr lang="es-CO" smtClean="0"/>
              <a:t>29/09/2024</a:t>
            </a:fld>
            <a:endParaRPr lang="es-CO"/>
          </a:p>
        </p:txBody>
      </p:sp>
      <p:sp>
        <p:nvSpPr>
          <p:cNvPr id="5" name="Marcador de pie de página 4">
            <a:extLst>
              <a:ext uri="{FF2B5EF4-FFF2-40B4-BE49-F238E27FC236}">
                <a16:creationId xmlns:a16="http://schemas.microsoft.com/office/drawing/2014/main" id="{BB120036-1CF3-6090-129D-E1B2C0454BA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6368A76-E28E-A596-29F7-1867F3E25714}"/>
              </a:ext>
            </a:extLst>
          </p:cNvPr>
          <p:cNvSpPr>
            <a:spLocks noGrp="1"/>
          </p:cNvSpPr>
          <p:nvPr>
            <p:ph type="sldNum" sz="quarter" idx="12"/>
          </p:nvPr>
        </p:nvSpPr>
        <p:spPr/>
        <p:txBody>
          <a:bodyPr/>
          <a:lstStyle/>
          <a:p>
            <a:fld id="{FD7F67B4-DED1-421A-80E0-FC715B795336}" type="slidenum">
              <a:rPr lang="es-CO" smtClean="0"/>
              <a:t>‹Nº›</a:t>
            </a:fld>
            <a:endParaRPr lang="es-CO"/>
          </a:p>
        </p:txBody>
      </p:sp>
    </p:spTree>
    <p:extLst>
      <p:ext uri="{BB962C8B-B14F-4D97-AF65-F5344CB8AC3E}">
        <p14:creationId xmlns:p14="http://schemas.microsoft.com/office/powerpoint/2010/main" val="880721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8F0199-9146-3919-2FFB-A6BC4C329B1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E038903-E7B3-3180-0CAF-F3923CC12DE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4A5A0DF-3148-98B4-CEC8-CA9247D3568F}"/>
              </a:ext>
            </a:extLst>
          </p:cNvPr>
          <p:cNvSpPr>
            <a:spLocks noGrp="1"/>
          </p:cNvSpPr>
          <p:nvPr>
            <p:ph type="dt" sz="half" idx="10"/>
          </p:nvPr>
        </p:nvSpPr>
        <p:spPr/>
        <p:txBody>
          <a:bodyPr/>
          <a:lstStyle/>
          <a:p>
            <a:fld id="{EBB86428-3CCC-4E8C-9213-4A96088DCCFF}" type="datetimeFigureOut">
              <a:rPr lang="es-CO" smtClean="0"/>
              <a:t>29/09/2024</a:t>
            </a:fld>
            <a:endParaRPr lang="es-CO"/>
          </a:p>
        </p:txBody>
      </p:sp>
      <p:sp>
        <p:nvSpPr>
          <p:cNvPr id="5" name="Marcador de pie de página 4">
            <a:extLst>
              <a:ext uri="{FF2B5EF4-FFF2-40B4-BE49-F238E27FC236}">
                <a16:creationId xmlns:a16="http://schemas.microsoft.com/office/drawing/2014/main" id="{DA7DF76D-5930-E8C8-C52D-3B41D7DEE89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270F097-FF2E-F03F-9C99-0EDCA8DAECE5}"/>
              </a:ext>
            </a:extLst>
          </p:cNvPr>
          <p:cNvSpPr>
            <a:spLocks noGrp="1"/>
          </p:cNvSpPr>
          <p:nvPr>
            <p:ph type="sldNum" sz="quarter" idx="12"/>
          </p:nvPr>
        </p:nvSpPr>
        <p:spPr/>
        <p:txBody>
          <a:bodyPr/>
          <a:lstStyle/>
          <a:p>
            <a:fld id="{FD7F67B4-DED1-421A-80E0-FC715B795336}" type="slidenum">
              <a:rPr lang="es-CO" smtClean="0"/>
              <a:t>‹Nº›</a:t>
            </a:fld>
            <a:endParaRPr lang="es-CO"/>
          </a:p>
        </p:txBody>
      </p:sp>
    </p:spTree>
    <p:extLst>
      <p:ext uri="{BB962C8B-B14F-4D97-AF65-F5344CB8AC3E}">
        <p14:creationId xmlns:p14="http://schemas.microsoft.com/office/powerpoint/2010/main" val="3710791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1C4939-F057-DC6F-A8D1-DB9F72E4DCD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28BC066-FDC3-6606-8419-CB8263119AA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A08ED093-F016-CC55-DEFB-D8734EB983C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65B45A14-3EEF-7E5B-5F13-3EC775AD9B2F}"/>
              </a:ext>
            </a:extLst>
          </p:cNvPr>
          <p:cNvSpPr>
            <a:spLocks noGrp="1"/>
          </p:cNvSpPr>
          <p:nvPr>
            <p:ph type="dt" sz="half" idx="10"/>
          </p:nvPr>
        </p:nvSpPr>
        <p:spPr/>
        <p:txBody>
          <a:bodyPr/>
          <a:lstStyle/>
          <a:p>
            <a:fld id="{EBB86428-3CCC-4E8C-9213-4A96088DCCFF}" type="datetimeFigureOut">
              <a:rPr lang="es-CO" smtClean="0"/>
              <a:t>29/09/2024</a:t>
            </a:fld>
            <a:endParaRPr lang="es-CO"/>
          </a:p>
        </p:txBody>
      </p:sp>
      <p:sp>
        <p:nvSpPr>
          <p:cNvPr id="6" name="Marcador de pie de página 5">
            <a:extLst>
              <a:ext uri="{FF2B5EF4-FFF2-40B4-BE49-F238E27FC236}">
                <a16:creationId xmlns:a16="http://schemas.microsoft.com/office/drawing/2014/main" id="{A7220E77-0823-302C-3523-B79B22E6222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BE3A762-D43C-D469-9316-0E5C11EC1EC3}"/>
              </a:ext>
            </a:extLst>
          </p:cNvPr>
          <p:cNvSpPr>
            <a:spLocks noGrp="1"/>
          </p:cNvSpPr>
          <p:nvPr>
            <p:ph type="sldNum" sz="quarter" idx="12"/>
          </p:nvPr>
        </p:nvSpPr>
        <p:spPr/>
        <p:txBody>
          <a:bodyPr/>
          <a:lstStyle/>
          <a:p>
            <a:fld id="{FD7F67B4-DED1-421A-80E0-FC715B795336}" type="slidenum">
              <a:rPr lang="es-CO" smtClean="0"/>
              <a:t>‹Nº›</a:t>
            </a:fld>
            <a:endParaRPr lang="es-CO"/>
          </a:p>
        </p:txBody>
      </p:sp>
    </p:spTree>
    <p:extLst>
      <p:ext uri="{BB962C8B-B14F-4D97-AF65-F5344CB8AC3E}">
        <p14:creationId xmlns:p14="http://schemas.microsoft.com/office/powerpoint/2010/main" val="3643641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EDFE3E-54AC-250E-D993-E535C782EB0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6D07665-BAA6-CF1E-3900-BD6310FE0B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BDF82F1-2773-3693-593B-F8C2124655B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F0DF0D56-94B5-9125-9DFC-DA97B0F16C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A5E0FBE-8F39-3B03-18E3-D397601A8FE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62694125-1623-F536-78B9-CC136D9BD6AF}"/>
              </a:ext>
            </a:extLst>
          </p:cNvPr>
          <p:cNvSpPr>
            <a:spLocks noGrp="1"/>
          </p:cNvSpPr>
          <p:nvPr>
            <p:ph type="dt" sz="half" idx="10"/>
          </p:nvPr>
        </p:nvSpPr>
        <p:spPr/>
        <p:txBody>
          <a:bodyPr/>
          <a:lstStyle/>
          <a:p>
            <a:fld id="{EBB86428-3CCC-4E8C-9213-4A96088DCCFF}" type="datetimeFigureOut">
              <a:rPr lang="es-CO" smtClean="0"/>
              <a:t>29/09/2024</a:t>
            </a:fld>
            <a:endParaRPr lang="es-CO"/>
          </a:p>
        </p:txBody>
      </p:sp>
      <p:sp>
        <p:nvSpPr>
          <p:cNvPr id="8" name="Marcador de pie de página 7">
            <a:extLst>
              <a:ext uri="{FF2B5EF4-FFF2-40B4-BE49-F238E27FC236}">
                <a16:creationId xmlns:a16="http://schemas.microsoft.com/office/drawing/2014/main" id="{FA3CF98D-5974-4BF7-4A9E-E758544B6E37}"/>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42CCFEC-1CBE-A12A-82F7-0729D269B98B}"/>
              </a:ext>
            </a:extLst>
          </p:cNvPr>
          <p:cNvSpPr>
            <a:spLocks noGrp="1"/>
          </p:cNvSpPr>
          <p:nvPr>
            <p:ph type="sldNum" sz="quarter" idx="12"/>
          </p:nvPr>
        </p:nvSpPr>
        <p:spPr/>
        <p:txBody>
          <a:bodyPr/>
          <a:lstStyle/>
          <a:p>
            <a:fld id="{FD7F67B4-DED1-421A-80E0-FC715B795336}" type="slidenum">
              <a:rPr lang="es-CO" smtClean="0"/>
              <a:t>‹Nº›</a:t>
            </a:fld>
            <a:endParaRPr lang="es-CO"/>
          </a:p>
        </p:txBody>
      </p:sp>
    </p:spTree>
    <p:extLst>
      <p:ext uri="{BB962C8B-B14F-4D97-AF65-F5344CB8AC3E}">
        <p14:creationId xmlns:p14="http://schemas.microsoft.com/office/powerpoint/2010/main" val="1653269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7DF289-B9E4-8293-F13F-FAD373DB91F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9FF601A9-87B6-BFFF-9D81-9FF40E32E187}"/>
              </a:ext>
            </a:extLst>
          </p:cNvPr>
          <p:cNvSpPr>
            <a:spLocks noGrp="1"/>
          </p:cNvSpPr>
          <p:nvPr>
            <p:ph type="dt" sz="half" idx="10"/>
          </p:nvPr>
        </p:nvSpPr>
        <p:spPr/>
        <p:txBody>
          <a:bodyPr/>
          <a:lstStyle/>
          <a:p>
            <a:fld id="{EBB86428-3CCC-4E8C-9213-4A96088DCCFF}" type="datetimeFigureOut">
              <a:rPr lang="es-CO" smtClean="0"/>
              <a:t>29/09/2024</a:t>
            </a:fld>
            <a:endParaRPr lang="es-CO"/>
          </a:p>
        </p:txBody>
      </p:sp>
      <p:sp>
        <p:nvSpPr>
          <p:cNvPr id="4" name="Marcador de pie de página 3">
            <a:extLst>
              <a:ext uri="{FF2B5EF4-FFF2-40B4-BE49-F238E27FC236}">
                <a16:creationId xmlns:a16="http://schemas.microsoft.com/office/drawing/2014/main" id="{C25A5DA8-3999-315B-AF47-2025B56F013F}"/>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DE11BA62-6C77-A6C8-A4CB-5A7DDA962C82}"/>
              </a:ext>
            </a:extLst>
          </p:cNvPr>
          <p:cNvSpPr>
            <a:spLocks noGrp="1"/>
          </p:cNvSpPr>
          <p:nvPr>
            <p:ph type="sldNum" sz="quarter" idx="12"/>
          </p:nvPr>
        </p:nvSpPr>
        <p:spPr/>
        <p:txBody>
          <a:bodyPr/>
          <a:lstStyle/>
          <a:p>
            <a:fld id="{FD7F67B4-DED1-421A-80E0-FC715B795336}" type="slidenum">
              <a:rPr lang="es-CO" smtClean="0"/>
              <a:t>‹Nº›</a:t>
            </a:fld>
            <a:endParaRPr lang="es-CO"/>
          </a:p>
        </p:txBody>
      </p:sp>
    </p:spTree>
    <p:extLst>
      <p:ext uri="{BB962C8B-B14F-4D97-AF65-F5344CB8AC3E}">
        <p14:creationId xmlns:p14="http://schemas.microsoft.com/office/powerpoint/2010/main" val="3500487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DD11882-F9D9-E9C4-7473-F662D41E542B}"/>
              </a:ext>
            </a:extLst>
          </p:cNvPr>
          <p:cNvSpPr>
            <a:spLocks noGrp="1"/>
          </p:cNvSpPr>
          <p:nvPr>
            <p:ph type="dt" sz="half" idx="10"/>
          </p:nvPr>
        </p:nvSpPr>
        <p:spPr/>
        <p:txBody>
          <a:bodyPr/>
          <a:lstStyle/>
          <a:p>
            <a:fld id="{EBB86428-3CCC-4E8C-9213-4A96088DCCFF}" type="datetimeFigureOut">
              <a:rPr lang="es-CO" smtClean="0"/>
              <a:t>29/09/2024</a:t>
            </a:fld>
            <a:endParaRPr lang="es-CO"/>
          </a:p>
        </p:txBody>
      </p:sp>
      <p:sp>
        <p:nvSpPr>
          <p:cNvPr id="3" name="Marcador de pie de página 2">
            <a:extLst>
              <a:ext uri="{FF2B5EF4-FFF2-40B4-BE49-F238E27FC236}">
                <a16:creationId xmlns:a16="http://schemas.microsoft.com/office/drawing/2014/main" id="{ED788FA0-6715-6FE4-8B6E-18F920B11C6E}"/>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AA309495-A361-801F-3618-6ABC465E6D85}"/>
              </a:ext>
            </a:extLst>
          </p:cNvPr>
          <p:cNvSpPr>
            <a:spLocks noGrp="1"/>
          </p:cNvSpPr>
          <p:nvPr>
            <p:ph type="sldNum" sz="quarter" idx="12"/>
          </p:nvPr>
        </p:nvSpPr>
        <p:spPr/>
        <p:txBody>
          <a:bodyPr/>
          <a:lstStyle/>
          <a:p>
            <a:fld id="{FD7F67B4-DED1-421A-80E0-FC715B795336}" type="slidenum">
              <a:rPr lang="es-CO" smtClean="0"/>
              <a:t>‹Nº›</a:t>
            </a:fld>
            <a:endParaRPr lang="es-CO"/>
          </a:p>
        </p:txBody>
      </p:sp>
    </p:spTree>
    <p:extLst>
      <p:ext uri="{BB962C8B-B14F-4D97-AF65-F5344CB8AC3E}">
        <p14:creationId xmlns:p14="http://schemas.microsoft.com/office/powerpoint/2010/main" val="3511362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F44DCD-841F-73AB-426B-D9CCA500423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09C58E5-35EB-AD39-B2D6-F068A0DC0F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109BB0A0-F4A3-D003-3E9F-AACA146A42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448D0E1-3019-5596-1B4B-5386746D02EF}"/>
              </a:ext>
            </a:extLst>
          </p:cNvPr>
          <p:cNvSpPr>
            <a:spLocks noGrp="1"/>
          </p:cNvSpPr>
          <p:nvPr>
            <p:ph type="dt" sz="half" idx="10"/>
          </p:nvPr>
        </p:nvSpPr>
        <p:spPr/>
        <p:txBody>
          <a:bodyPr/>
          <a:lstStyle/>
          <a:p>
            <a:fld id="{EBB86428-3CCC-4E8C-9213-4A96088DCCFF}" type="datetimeFigureOut">
              <a:rPr lang="es-CO" smtClean="0"/>
              <a:t>29/09/2024</a:t>
            </a:fld>
            <a:endParaRPr lang="es-CO"/>
          </a:p>
        </p:txBody>
      </p:sp>
      <p:sp>
        <p:nvSpPr>
          <p:cNvPr id="6" name="Marcador de pie de página 5">
            <a:extLst>
              <a:ext uri="{FF2B5EF4-FFF2-40B4-BE49-F238E27FC236}">
                <a16:creationId xmlns:a16="http://schemas.microsoft.com/office/drawing/2014/main" id="{A876C2B4-265F-8D06-9759-F5126E42D6E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C769EAA-59D6-542B-2468-7AEEE3DB5435}"/>
              </a:ext>
            </a:extLst>
          </p:cNvPr>
          <p:cNvSpPr>
            <a:spLocks noGrp="1"/>
          </p:cNvSpPr>
          <p:nvPr>
            <p:ph type="sldNum" sz="quarter" idx="12"/>
          </p:nvPr>
        </p:nvSpPr>
        <p:spPr/>
        <p:txBody>
          <a:bodyPr/>
          <a:lstStyle/>
          <a:p>
            <a:fld id="{FD7F67B4-DED1-421A-80E0-FC715B795336}" type="slidenum">
              <a:rPr lang="es-CO" smtClean="0"/>
              <a:t>‹Nº›</a:t>
            </a:fld>
            <a:endParaRPr lang="es-CO"/>
          </a:p>
        </p:txBody>
      </p:sp>
    </p:spTree>
    <p:extLst>
      <p:ext uri="{BB962C8B-B14F-4D97-AF65-F5344CB8AC3E}">
        <p14:creationId xmlns:p14="http://schemas.microsoft.com/office/powerpoint/2010/main" val="866515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ABB5E4-A129-D99D-A8E4-23CD6BCF38D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ABF95FF8-D521-E5C5-18A4-3D2BD71B98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E0F0BB34-5BAA-CA60-FBC5-3AE1EAF633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72AD1C-F4CD-F0B9-8FC1-64E1E498EF54}"/>
              </a:ext>
            </a:extLst>
          </p:cNvPr>
          <p:cNvSpPr>
            <a:spLocks noGrp="1"/>
          </p:cNvSpPr>
          <p:nvPr>
            <p:ph type="dt" sz="half" idx="10"/>
          </p:nvPr>
        </p:nvSpPr>
        <p:spPr/>
        <p:txBody>
          <a:bodyPr/>
          <a:lstStyle/>
          <a:p>
            <a:fld id="{EBB86428-3CCC-4E8C-9213-4A96088DCCFF}" type="datetimeFigureOut">
              <a:rPr lang="es-CO" smtClean="0"/>
              <a:t>29/09/2024</a:t>
            </a:fld>
            <a:endParaRPr lang="es-CO"/>
          </a:p>
        </p:txBody>
      </p:sp>
      <p:sp>
        <p:nvSpPr>
          <p:cNvPr id="6" name="Marcador de pie de página 5">
            <a:extLst>
              <a:ext uri="{FF2B5EF4-FFF2-40B4-BE49-F238E27FC236}">
                <a16:creationId xmlns:a16="http://schemas.microsoft.com/office/drawing/2014/main" id="{28D17843-E0B5-6B00-E455-2E4054F0BE8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7691B62-CD5E-F498-D93B-D1EC384375CC}"/>
              </a:ext>
            </a:extLst>
          </p:cNvPr>
          <p:cNvSpPr>
            <a:spLocks noGrp="1"/>
          </p:cNvSpPr>
          <p:nvPr>
            <p:ph type="sldNum" sz="quarter" idx="12"/>
          </p:nvPr>
        </p:nvSpPr>
        <p:spPr/>
        <p:txBody>
          <a:bodyPr/>
          <a:lstStyle/>
          <a:p>
            <a:fld id="{FD7F67B4-DED1-421A-80E0-FC715B795336}" type="slidenum">
              <a:rPr lang="es-CO" smtClean="0"/>
              <a:t>‹Nº›</a:t>
            </a:fld>
            <a:endParaRPr lang="es-CO"/>
          </a:p>
        </p:txBody>
      </p:sp>
    </p:spTree>
    <p:extLst>
      <p:ext uri="{BB962C8B-B14F-4D97-AF65-F5344CB8AC3E}">
        <p14:creationId xmlns:p14="http://schemas.microsoft.com/office/powerpoint/2010/main" val="3128611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0888D26-4D66-CD47-57F8-6EF8AA8BD5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E22D8319-DDD3-A57C-1733-6D2B391A38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F3C1E47-986D-BFDE-F28B-397006DB3D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B86428-3CCC-4E8C-9213-4A96088DCCFF}" type="datetimeFigureOut">
              <a:rPr lang="es-CO" smtClean="0"/>
              <a:t>29/09/2024</a:t>
            </a:fld>
            <a:endParaRPr lang="es-CO"/>
          </a:p>
        </p:txBody>
      </p:sp>
      <p:sp>
        <p:nvSpPr>
          <p:cNvPr id="5" name="Marcador de pie de página 4">
            <a:extLst>
              <a:ext uri="{FF2B5EF4-FFF2-40B4-BE49-F238E27FC236}">
                <a16:creationId xmlns:a16="http://schemas.microsoft.com/office/drawing/2014/main" id="{1961F4DA-4F87-822F-7EEB-075B4D79AB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6EB679C2-2C20-57A3-D29B-D7683D4995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D7F67B4-DED1-421A-80E0-FC715B795336}" type="slidenum">
              <a:rPr lang="es-CO" smtClean="0"/>
              <a:t>‹Nº›</a:t>
            </a:fld>
            <a:endParaRPr lang="es-CO"/>
          </a:p>
        </p:txBody>
      </p:sp>
    </p:spTree>
    <p:extLst>
      <p:ext uri="{BB962C8B-B14F-4D97-AF65-F5344CB8AC3E}">
        <p14:creationId xmlns:p14="http://schemas.microsoft.com/office/powerpoint/2010/main" val="7448161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sensing.konicaminolta.us/mx/blog/entendiendo-el-espacio-de-color-cie-lab/" TargetMode="External"/><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www.silveiraneto.net/tag/optical/" TargetMode="External"/><Relationship Id="rId5" Type="http://schemas.openxmlformats.org/officeDocument/2006/relationships/hyperlink" Target="https://www.iphotography.com/blog/mastering-white-balance-your-key-to-vibrant-photo-colours/" TargetMode="Externa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opencv.org/4.x/de/df4/group__color__correction.html"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hyperlink" Target="https://www.kaggle.com/datasets/aman2000jaiswal/agriculture-crop-images/data"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hyperlink" Target="https://docs.opencv.org/4.x/de/df4/group__color__correction.html#ga42184f42d54a04bea24902e4d20d8f46"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hyperlink" Target="https://sensing.konicaminolta.us/mx/blog/caracteristicas-de-la-formula-cie-2000-para-diferenciar-color/"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docs.opencv.org/4.x/de/df4/group__color__correction.html#gafe5da1d946c69c97d42acddd476cc89b"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github.com/calderonf/OpenCV-Color-Calibration" TargetMode="Externa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hyperlink" Target="https://www.kaggle.com/datasets/ruopengan/11-common-nut-types-for-image-classification" TargetMode="External"/><Relationship Id="rId3" Type="http://schemas.openxmlformats.org/officeDocument/2006/relationships/image" Target="../media/image10.jpeg"/><Relationship Id="rId7" Type="http://schemas.openxmlformats.org/officeDocument/2006/relationships/image" Target="../media/image14.jpeg"/><Relationship Id="rId12"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diagramColors" Target="../diagrams/colors1.xml"/><Relationship Id="rId5" Type="http://schemas.openxmlformats.org/officeDocument/2006/relationships/image" Target="../media/image12.jpeg"/><Relationship Id="rId10" Type="http://schemas.openxmlformats.org/officeDocument/2006/relationships/diagramQuickStyle" Target="../diagrams/quickStyle1.xml"/><Relationship Id="rId4" Type="http://schemas.openxmlformats.org/officeDocument/2006/relationships/image" Target="../media/image11.jpeg"/><Relationship Id="rId9"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hyperlink" Target="https://www.kaggle.com/datasets/moltean/fruits" TargetMode="External"/><Relationship Id="rId3" Type="http://schemas.openxmlformats.org/officeDocument/2006/relationships/image" Target="../media/image21.gif"/><Relationship Id="rId7" Type="http://schemas.openxmlformats.org/officeDocument/2006/relationships/image" Target="../media/image25.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gif"/><Relationship Id="rId5" Type="http://schemas.openxmlformats.org/officeDocument/2006/relationships/image" Target="../media/image23.gif"/><Relationship Id="rId10" Type="http://schemas.openxmlformats.org/officeDocument/2006/relationships/hyperlink" Target="https://giphy.com/gifs/corn-channel-seed-IfsxP5r7WmhP5P6seN" TargetMode="External"/><Relationship Id="rId4" Type="http://schemas.openxmlformats.org/officeDocument/2006/relationships/image" Target="../media/image22.gif"/><Relationship Id="rId9" Type="http://schemas.openxmlformats.org/officeDocument/2006/relationships/hyperlink" Target="https://giphy.com/gifs/lgseeds-corn-growing-maize-9V5mtoySmtyuFt7mV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ídeo 4" descr="Trigo moviéndose">
            <a:extLst>
              <a:ext uri="{FF2B5EF4-FFF2-40B4-BE49-F238E27FC236}">
                <a16:creationId xmlns:a16="http://schemas.microsoft.com/office/drawing/2014/main" id="{E3D0B302-DCFE-963E-31FD-8BB47E055BB0}"/>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9"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4E4B087-E2FA-CB5D-97A9-FD551B212530}"/>
              </a:ext>
            </a:extLst>
          </p:cNvPr>
          <p:cNvSpPr>
            <a:spLocks noGrp="1"/>
          </p:cNvSpPr>
          <p:nvPr>
            <p:ph type="ctrTitle"/>
          </p:nvPr>
        </p:nvSpPr>
        <p:spPr>
          <a:xfrm>
            <a:off x="1097280" y="325550"/>
            <a:ext cx="10058400" cy="1607753"/>
          </a:xfrm>
          <a:effectLst>
            <a:outerShdw blurRad="50800" dist="38100" dir="2700000" algn="tl" rotWithShape="0">
              <a:prstClr val="black">
                <a:alpha val="40000"/>
              </a:prstClr>
            </a:outerShdw>
          </a:effectLst>
        </p:spPr>
        <p:txBody>
          <a:bodyPr>
            <a:normAutofit/>
          </a:bodyPr>
          <a:lstStyle/>
          <a:p>
            <a:r>
              <a:rPr lang="es-ES" sz="5200" dirty="0">
                <a:solidFill>
                  <a:srgbClr val="FFFFFF"/>
                </a:solidFill>
              </a:rPr>
              <a:t>La Importancia De La Calibración De Color En Agricultura </a:t>
            </a:r>
            <a:endParaRPr lang="es-CO" sz="5200" dirty="0">
              <a:solidFill>
                <a:srgbClr val="FFFFFF"/>
              </a:solidFill>
            </a:endParaRPr>
          </a:p>
        </p:txBody>
      </p:sp>
      <p:sp>
        <p:nvSpPr>
          <p:cNvPr id="3" name="Subtítulo 2">
            <a:extLst>
              <a:ext uri="{FF2B5EF4-FFF2-40B4-BE49-F238E27FC236}">
                <a16:creationId xmlns:a16="http://schemas.microsoft.com/office/drawing/2014/main" id="{C423AD99-4DB8-4ACF-65D1-877FEB2C4E7F}"/>
              </a:ext>
            </a:extLst>
          </p:cNvPr>
          <p:cNvSpPr>
            <a:spLocks noGrp="1"/>
          </p:cNvSpPr>
          <p:nvPr>
            <p:ph type="subTitle" idx="1"/>
          </p:nvPr>
        </p:nvSpPr>
        <p:spPr>
          <a:xfrm>
            <a:off x="953430" y="4762820"/>
            <a:ext cx="10202250" cy="1213855"/>
          </a:xfrm>
          <a:effectLst>
            <a:outerShdw blurRad="50800" dist="38100" dir="2700000" algn="tl" rotWithShape="0">
              <a:prstClr val="black">
                <a:alpha val="40000"/>
              </a:prstClr>
            </a:outerShdw>
          </a:effectLst>
        </p:spPr>
        <p:txBody>
          <a:bodyPr>
            <a:normAutofit lnSpcReduction="10000"/>
          </a:bodyPr>
          <a:lstStyle/>
          <a:p>
            <a:r>
              <a:rPr lang="es-CO" sz="2200" dirty="0">
                <a:solidFill>
                  <a:srgbClr val="FFFFFF"/>
                </a:solidFill>
              </a:rPr>
              <a:t>Métodos Prácticos y Aplicaciones</a:t>
            </a:r>
          </a:p>
          <a:p>
            <a:r>
              <a:rPr lang="es-CO" sz="2200" dirty="0">
                <a:solidFill>
                  <a:srgbClr val="FFFFFF"/>
                </a:solidFill>
              </a:rPr>
              <a:t>Francisco Carlos Calderon. </a:t>
            </a:r>
            <a:r>
              <a:rPr lang="es-CO" sz="2200" dirty="0" err="1">
                <a:solidFill>
                  <a:srgbClr val="FFFFFF"/>
                </a:solidFill>
              </a:rPr>
              <a:t>Ph.D</a:t>
            </a:r>
            <a:endParaRPr lang="es-CO" sz="2200" dirty="0">
              <a:solidFill>
                <a:srgbClr val="FFFFFF"/>
              </a:solidFill>
            </a:endParaRPr>
          </a:p>
          <a:p>
            <a:r>
              <a:rPr lang="es-CO" sz="2200" dirty="0">
                <a:solidFill>
                  <a:srgbClr val="FFFFFF"/>
                </a:solidFill>
              </a:rPr>
              <a:t>30, Septiembre 2024</a:t>
            </a:r>
          </a:p>
        </p:txBody>
      </p:sp>
    </p:spTree>
    <p:extLst>
      <p:ext uri="{BB962C8B-B14F-4D97-AF65-F5344CB8AC3E}">
        <p14:creationId xmlns:p14="http://schemas.microsoft.com/office/powerpoint/2010/main" val="240457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39B5C8A-F06F-6CCB-735A-BC492430A580}"/>
              </a:ext>
            </a:extLst>
          </p:cNvPr>
          <p:cNvSpPr>
            <a:spLocks noGrp="1"/>
          </p:cNvSpPr>
          <p:nvPr>
            <p:ph type="title"/>
          </p:nvPr>
        </p:nvSpPr>
        <p:spPr>
          <a:xfrm>
            <a:off x="761803" y="350196"/>
            <a:ext cx="4646904" cy="1624520"/>
          </a:xfrm>
        </p:spPr>
        <p:txBody>
          <a:bodyPr anchor="ctr">
            <a:normAutofit/>
          </a:bodyPr>
          <a:lstStyle/>
          <a:p>
            <a:r>
              <a:rPr lang="es-ES" sz="4000" b="1" i="0">
                <a:effectLst/>
                <a:latin typeface="source sans pro" panose="020B0503030403020204" pitchFamily="34" charset="0"/>
              </a:rPr>
              <a:t>Definición de espacio de color</a:t>
            </a:r>
            <a:endParaRPr lang="es-CO" sz="4000"/>
          </a:p>
        </p:txBody>
      </p:sp>
      <p:sp>
        <p:nvSpPr>
          <p:cNvPr id="3" name="Marcador de contenido 2">
            <a:extLst>
              <a:ext uri="{FF2B5EF4-FFF2-40B4-BE49-F238E27FC236}">
                <a16:creationId xmlns:a16="http://schemas.microsoft.com/office/drawing/2014/main" id="{62871B15-7C2D-304F-B26E-CC7F1A0A3215}"/>
              </a:ext>
            </a:extLst>
          </p:cNvPr>
          <p:cNvSpPr>
            <a:spLocks noGrp="1"/>
          </p:cNvSpPr>
          <p:nvPr>
            <p:ph idx="1"/>
          </p:nvPr>
        </p:nvSpPr>
        <p:spPr>
          <a:xfrm>
            <a:off x="761802" y="2743200"/>
            <a:ext cx="4646905" cy="3613149"/>
          </a:xfrm>
        </p:spPr>
        <p:txBody>
          <a:bodyPr anchor="ctr">
            <a:normAutofit/>
          </a:bodyPr>
          <a:lstStyle/>
          <a:p>
            <a:pPr>
              <a:buFont typeface="Arial" panose="020B0604020202020204" pitchFamily="34" charset="0"/>
              <a:buChar char="•"/>
            </a:pPr>
            <a:r>
              <a:rPr lang="es-ES" sz="2000" b="0" i="0" dirty="0">
                <a:effectLst/>
                <a:latin typeface="Georgia" panose="02040502050405020303" pitchFamily="18" charset="0"/>
              </a:rPr>
              <a:t>Un espacio de color es un modelo matemático que representa la forma en que los colores pueden reproducirse mediante combinaciones de componentes base.</a:t>
            </a:r>
          </a:p>
          <a:p>
            <a:pPr>
              <a:buFont typeface="Arial" panose="020B0604020202020204" pitchFamily="34" charset="0"/>
              <a:buChar char="•"/>
            </a:pPr>
            <a:r>
              <a:rPr lang="es-ES" sz="2000" b="0" i="0" dirty="0">
                <a:effectLst/>
                <a:latin typeface="Georgia" panose="02040502050405020303" pitchFamily="18" charset="0"/>
              </a:rPr>
              <a:t>Ejemplos comunes incluyen CIELAB, CMYK, RGB y XYZ.</a:t>
            </a:r>
          </a:p>
        </p:txBody>
      </p:sp>
      <p:pic>
        <p:nvPicPr>
          <p:cNvPr id="5" name="Picture 4" descr="Papeles coloridos apilados para formar una turbina de papel">
            <a:extLst>
              <a:ext uri="{FF2B5EF4-FFF2-40B4-BE49-F238E27FC236}">
                <a16:creationId xmlns:a16="http://schemas.microsoft.com/office/drawing/2014/main" id="{2EC0174E-F3FC-45F9-8E60-A83A99B29EAC}"/>
              </a:ext>
            </a:extLst>
          </p:cNvPr>
          <p:cNvPicPr>
            <a:picLocks noChangeAspect="1"/>
          </p:cNvPicPr>
          <p:nvPr/>
        </p:nvPicPr>
        <p:blipFill>
          <a:blip r:embed="rId3"/>
          <a:srcRect l="10623" r="22636"/>
          <a:stretch/>
        </p:blipFill>
        <p:spPr>
          <a:xfrm>
            <a:off x="6096000" y="1"/>
            <a:ext cx="6102825" cy="6858000"/>
          </a:xfrm>
          <a:prstGeom prst="rect">
            <a:avLst/>
          </a:prstGeom>
        </p:spPr>
      </p:pic>
    </p:spTree>
    <p:extLst>
      <p:ext uri="{BB962C8B-B14F-4D97-AF65-F5344CB8AC3E}">
        <p14:creationId xmlns:p14="http://schemas.microsoft.com/office/powerpoint/2010/main" val="2396410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B5F23ED-0F71-652A-A533-BE442A2E7176}"/>
              </a:ext>
            </a:extLst>
          </p:cNvPr>
          <p:cNvSpPr>
            <a:spLocks noGrp="1"/>
          </p:cNvSpPr>
          <p:nvPr>
            <p:ph type="title"/>
          </p:nvPr>
        </p:nvSpPr>
        <p:spPr>
          <a:xfrm>
            <a:off x="640080" y="329184"/>
            <a:ext cx="6894576" cy="1783080"/>
          </a:xfrm>
        </p:spPr>
        <p:txBody>
          <a:bodyPr anchor="b">
            <a:normAutofit/>
          </a:bodyPr>
          <a:lstStyle/>
          <a:p>
            <a:r>
              <a:rPr lang="es-ES" sz="5400" b="1" i="0">
                <a:effectLst/>
                <a:latin typeface="source sans pro" panose="020B0503030403020204" pitchFamily="34" charset="0"/>
              </a:rPr>
              <a:t>Espacio de color CIELAB</a:t>
            </a:r>
            <a:endParaRPr lang="es-CO" sz="5400"/>
          </a:p>
        </p:txBody>
      </p:sp>
      <p:sp>
        <p:nvSpPr>
          <p:cNvPr id="103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83DB19B-A492-93F6-C296-7EE5BD66C499}"/>
              </a:ext>
            </a:extLst>
          </p:cNvPr>
          <p:cNvSpPr>
            <a:spLocks noGrp="1"/>
          </p:cNvSpPr>
          <p:nvPr>
            <p:ph idx="1"/>
          </p:nvPr>
        </p:nvSpPr>
        <p:spPr>
          <a:xfrm>
            <a:off x="640080" y="2706624"/>
            <a:ext cx="6894576" cy="3483864"/>
          </a:xfrm>
        </p:spPr>
        <p:txBody>
          <a:bodyPr>
            <a:normAutofit/>
          </a:bodyPr>
          <a:lstStyle/>
          <a:p>
            <a:pPr>
              <a:buFont typeface="Arial" panose="020B0604020202020204" pitchFamily="34" charset="0"/>
              <a:buChar char="•"/>
            </a:pPr>
            <a:r>
              <a:rPr lang="es-ES" sz="2200" b="0" i="0">
                <a:effectLst/>
                <a:latin typeface="Georgia" panose="02040502050405020303" pitchFamily="18" charset="0"/>
              </a:rPr>
              <a:t>CIELAB es perceptualmente uniforme, lo que lo hace adecuado para estudios de color.</a:t>
            </a:r>
          </a:p>
          <a:p>
            <a:pPr>
              <a:buFont typeface="Arial" panose="020B0604020202020204" pitchFamily="34" charset="0"/>
              <a:buChar char="•"/>
            </a:pPr>
            <a:r>
              <a:rPr lang="es-ES" sz="2200" b="0" i="0">
                <a:effectLst/>
                <a:latin typeface="Georgia" panose="02040502050405020303" pitchFamily="18" charset="0"/>
              </a:rPr>
              <a:t>Se compone de L* (luminosidad), a* (eje verde-rojo) y b* (eje azul-amarillo).</a:t>
            </a:r>
          </a:p>
          <a:p>
            <a:pPr>
              <a:buFont typeface="Arial" panose="020B0604020202020204" pitchFamily="34" charset="0"/>
              <a:buChar char="•"/>
            </a:pPr>
            <a:r>
              <a:rPr lang="es-ES" sz="2200" b="0" i="0">
                <a:effectLst/>
                <a:latin typeface="Georgia" panose="02040502050405020303" pitchFamily="18" charset="0"/>
              </a:rPr>
              <a:t>Utilizado para calibrar la percepción del color en distintos dispositivos.</a:t>
            </a:r>
          </a:p>
        </p:txBody>
      </p:sp>
      <p:pic>
        <p:nvPicPr>
          <p:cNvPr id="1026" name="Picture 2" descr="Entendiendo El Espacio de Color CIE L*A*B*">
            <a:extLst>
              <a:ext uri="{FF2B5EF4-FFF2-40B4-BE49-F238E27FC236}">
                <a16:creationId xmlns:a16="http://schemas.microsoft.com/office/drawing/2014/main" id="{3304793E-9D56-305D-154B-9653D4347D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51336" y="329183"/>
            <a:ext cx="3639224" cy="34299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098124-1258-9A0E-6006-DB00A7C738E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63840" y="4298215"/>
            <a:ext cx="3995928" cy="1738228"/>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D134907D-43D8-4FCC-A23B-866A3167937D}"/>
              </a:ext>
            </a:extLst>
          </p:cNvPr>
          <p:cNvSpPr txBox="1"/>
          <p:nvPr/>
        </p:nvSpPr>
        <p:spPr>
          <a:xfrm>
            <a:off x="-2348" y="6627168"/>
            <a:ext cx="6096824"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900" dirty="0"/>
              <a:t>Fuente: </a:t>
            </a:r>
            <a:r>
              <a:rPr lang="es-CO" sz="900" dirty="0">
                <a:hlinkClick r:id="rId5"/>
              </a:rPr>
              <a:t>https://sensing.konicaminolta.us/mx/blog/entendiendo-el-espacio-de-color-cie-lab/</a:t>
            </a:r>
            <a:r>
              <a:rPr lang="es-CO" sz="900" dirty="0"/>
              <a:t> </a:t>
            </a:r>
          </a:p>
        </p:txBody>
      </p:sp>
    </p:spTree>
    <p:extLst>
      <p:ext uri="{BB962C8B-B14F-4D97-AF65-F5344CB8AC3E}">
        <p14:creationId xmlns:p14="http://schemas.microsoft.com/office/powerpoint/2010/main" val="4034866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26A4EA3-59C6-E699-D5C8-8C78C3225799}"/>
              </a:ext>
            </a:extLst>
          </p:cNvPr>
          <p:cNvSpPr>
            <a:spLocks noGrp="1"/>
          </p:cNvSpPr>
          <p:nvPr>
            <p:ph type="title"/>
          </p:nvPr>
        </p:nvSpPr>
        <p:spPr>
          <a:xfrm>
            <a:off x="640080" y="329184"/>
            <a:ext cx="6894576" cy="1783080"/>
          </a:xfrm>
        </p:spPr>
        <p:txBody>
          <a:bodyPr anchor="b">
            <a:normAutofit/>
          </a:bodyPr>
          <a:lstStyle/>
          <a:p>
            <a:r>
              <a:rPr lang="es-ES" sz="5400" b="1" i="0">
                <a:effectLst/>
                <a:latin typeface="source sans pro" panose="020B0503030403020204" pitchFamily="34" charset="0"/>
              </a:rPr>
              <a:t>Espacio de color CMYK</a:t>
            </a:r>
            <a:endParaRPr lang="es-CO" sz="5400"/>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A46C4EF-8866-FB1F-10B4-037B19EB90D4}"/>
              </a:ext>
            </a:extLst>
          </p:cNvPr>
          <p:cNvSpPr>
            <a:spLocks noGrp="1"/>
          </p:cNvSpPr>
          <p:nvPr>
            <p:ph idx="1"/>
          </p:nvPr>
        </p:nvSpPr>
        <p:spPr>
          <a:xfrm>
            <a:off x="640080" y="2706624"/>
            <a:ext cx="6894576" cy="3483864"/>
          </a:xfrm>
        </p:spPr>
        <p:txBody>
          <a:bodyPr>
            <a:normAutofit/>
          </a:bodyPr>
          <a:lstStyle/>
          <a:p>
            <a:pPr>
              <a:buFont typeface="Arial" panose="020B0604020202020204" pitchFamily="34" charset="0"/>
              <a:buChar char="•"/>
            </a:pPr>
            <a:r>
              <a:rPr lang="es-ES" sz="2000" b="0" i="0" dirty="0">
                <a:effectLst/>
                <a:latin typeface="Georgia" panose="02040502050405020303" pitchFamily="18" charset="0"/>
              </a:rPr>
              <a:t>El modelo CMYK es sustractivo, utilizado principalmente en la impresión.</a:t>
            </a:r>
          </a:p>
          <a:p>
            <a:pPr>
              <a:buFont typeface="Arial" panose="020B0604020202020204" pitchFamily="34" charset="0"/>
              <a:buChar char="•"/>
            </a:pPr>
            <a:r>
              <a:rPr lang="es-ES" sz="2000" b="0" i="0" dirty="0">
                <a:effectLst/>
                <a:latin typeface="Georgia" panose="02040502050405020303" pitchFamily="18" charset="0"/>
              </a:rPr>
              <a:t>La luz se resta de los colores cian, magenta, amarillo y negro.</a:t>
            </a:r>
          </a:p>
          <a:p>
            <a:pPr>
              <a:buFont typeface="Arial" panose="020B0604020202020204" pitchFamily="34" charset="0"/>
              <a:buChar char="•"/>
            </a:pPr>
            <a:r>
              <a:rPr lang="es-ES" sz="2000" b="0" i="0" dirty="0">
                <a:effectLst/>
                <a:latin typeface="Georgia" panose="02040502050405020303" pitchFamily="18" charset="0"/>
              </a:rPr>
              <a:t>Aplicación en agricultura: </a:t>
            </a:r>
          </a:p>
          <a:p>
            <a:pPr lvl="1"/>
            <a:r>
              <a:rPr lang="es-ES" sz="2000" dirty="0">
                <a:latin typeface="Georgia" panose="02040502050405020303" pitchFamily="18" charset="0"/>
              </a:rPr>
              <a:t>I</a:t>
            </a:r>
            <a:r>
              <a:rPr lang="es-ES" sz="2000" b="0" i="0" dirty="0">
                <a:effectLst/>
                <a:latin typeface="Georgia" panose="02040502050405020303" pitchFamily="18" charset="0"/>
              </a:rPr>
              <a:t>mpresión de imágenes de cultivos para análisis físico.</a:t>
            </a:r>
          </a:p>
          <a:p>
            <a:pPr lvl="1"/>
            <a:r>
              <a:rPr lang="fr-FR" sz="2000" dirty="0"/>
              <a:t>RHS </a:t>
            </a:r>
            <a:r>
              <a:rPr lang="fr-FR" sz="2000" dirty="0" err="1"/>
              <a:t>Colour</a:t>
            </a:r>
            <a:r>
              <a:rPr lang="fr-FR" sz="2000" dirty="0"/>
              <a:t> Chart (Carta de Colores de la RHS)</a:t>
            </a:r>
          </a:p>
          <a:p>
            <a:pPr lvl="1"/>
            <a:r>
              <a:rPr lang="fr-FR" sz="2000" dirty="0">
                <a:latin typeface="Georgia" panose="02040502050405020303" pitchFamily="18" charset="0"/>
              </a:rPr>
              <a:t>Pantone Chart</a:t>
            </a:r>
          </a:p>
          <a:p>
            <a:pPr lvl="1"/>
            <a:r>
              <a:rPr lang="es-ES" sz="2000" dirty="0">
                <a:latin typeface="Georgia" panose="02040502050405020303" pitchFamily="18" charset="0"/>
              </a:rPr>
              <a:t>Tableros de calibración de color. </a:t>
            </a:r>
          </a:p>
          <a:p>
            <a:pPr lvl="1"/>
            <a:endParaRPr lang="es-ES" sz="2000" b="0" i="0" dirty="0">
              <a:effectLst/>
              <a:latin typeface="Georgia" panose="02040502050405020303" pitchFamily="18" charset="0"/>
            </a:endParaRPr>
          </a:p>
          <a:p>
            <a:endParaRPr lang="es-CO" sz="2000" dirty="0"/>
          </a:p>
        </p:txBody>
      </p:sp>
      <p:pic>
        <p:nvPicPr>
          <p:cNvPr id="5" name="Imagen 4">
            <a:extLst>
              <a:ext uri="{FF2B5EF4-FFF2-40B4-BE49-F238E27FC236}">
                <a16:creationId xmlns:a16="http://schemas.microsoft.com/office/drawing/2014/main" id="{5D271585-450F-0E26-D50A-81C233A600A9}"/>
              </a:ext>
            </a:extLst>
          </p:cNvPr>
          <p:cNvPicPr>
            <a:picLocks noChangeAspect="1"/>
          </p:cNvPicPr>
          <p:nvPr/>
        </p:nvPicPr>
        <p:blipFill>
          <a:blip r:embed="rId3"/>
          <a:stretch>
            <a:fillRect/>
          </a:stretch>
        </p:blipFill>
        <p:spPr>
          <a:xfrm>
            <a:off x="8006834" y="329183"/>
            <a:ext cx="3728228" cy="3429969"/>
          </a:xfrm>
          <a:prstGeom prst="rect">
            <a:avLst/>
          </a:prstGeom>
        </p:spPr>
      </p:pic>
      <p:pic>
        <p:nvPicPr>
          <p:cNvPr id="7" name="Imagen 6">
            <a:extLst>
              <a:ext uri="{FF2B5EF4-FFF2-40B4-BE49-F238E27FC236}">
                <a16:creationId xmlns:a16="http://schemas.microsoft.com/office/drawing/2014/main" id="{B2513314-4910-B186-0BE4-5686DFF52FB0}"/>
              </a:ext>
            </a:extLst>
          </p:cNvPr>
          <p:cNvPicPr>
            <a:picLocks noChangeAspect="1"/>
          </p:cNvPicPr>
          <p:nvPr/>
        </p:nvPicPr>
        <p:blipFill>
          <a:blip r:embed="rId4"/>
          <a:stretch>
            <a:fillRect/>
          </a:stretch>
        </p:blipFill>
        <p:spPr>
          <a:xfrm>
            <a:off x="8209313" y="4079193"/>
            <a:ext cx="3304982" cy="2176272"/>
          </a:xfrm>
          <a:prstGeom prst="rect">
            <a:avLst/>
          </a:prstGeom>
        </p:spPr>
      </p:pic>
      <p:sp>
        <p:nvSpPr>
          <p:cNvPr id="8" name="CuadroTexto 7">
            <a:extLst>
              <a:ext uri="{FF2B5EF4-FFF2-40B4-BE49-F238E27FC236}">
                <a16:creationId xmlns:a16="http://schemas.microsoft.com/office/drawing/2014/main" id="{3FAC5A90-6CCF-12B0-0423-FC34EC0E6274}"/>
              </a:ext>
            </a:extLst>
          </p:cNvPr>
          <p:cNvSpPr txBox="1"/>
          <p:nvPr/>
        </p:nvSpPr>
        <p:spPr>
          <a:xfrm>
            <a:off x="0" y="6602375"/>
            <a:ext cx="4364406" cy="261610"/>
          </a:xfrm>
          <a:prstGeom prst="rect">
            <a:avLst/>
          </a:prstGeom>
          <a:noFill/>
        </p:spPr>
        <p:txBody>
          <a:bodyPr wrap="square" rtlCol="0">
            <a:spAutoFit/>
          </a:bodyPr>
          <a:lstStyle/>
          <a:p>
            <a:r>
              <a:rPr lang="es-CO" sz="1100" dirty="0"/>
              <a:t>Fuente: web de RHS y </a:t>
            </a:r>
            <a:r>
              <a:rPr lang="es-CO" sz="1100" dirty="0" err="1"/>
              <a:t>Pixelperfect</a:t>
            </a:r>
            <a:endParaRPr lang="es-CO" sz="1100" dirty="0"/>
          </a:p>
        </p:txBody>
      </p:sp>
    </p:spTree>
    <p:extLst>
      <p:ext uri="{BB962C8B-B14F-4D97-AF65-F5344CB8AC3E}">
        <p14:creationId xmlns:p14="http://schemas.microsoft.com/office/powerpoint/2010/main" val="2905556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602FB1F-2293-C094-3D85-AEC7C1DE6AD6}"/>
              </a:ext>
            </a:extLst>
          </p:cNvPr>
          <p:cNvSpPr>
            <a:spLocks noGrp="1"/>
          </p:cNvSpPr>
          <p:nvPr>
            <p:ph type="title"/>
          </p:nvPr>
        </p:nvSpPr>
        <p:spPr>
          <a:xfrm>
            <a:off x="630936" y="640080"/>
            <a:ext cx="4818888" cy="1481328"/>
          </a:xfrm>
        </p:spPr>
        <p:txBody>
          <a:bodyPr anchor="b">
            <a:normAutofit/>
          </a:bodyPr>
          <a:lstStyle/>
          <a:p>
            <a:r>
              <a:rPr lang="es-ES" sz="5000" b="1" i="0">
                <a:effectLst/>
                <a:latin typeface="source sans pro" panose="020B0503030403020204" pitchFamily="34" charset="0"/>
              </a:rPr>
              <a:t>Espacio de color RGB</a:t>
            </a:r>
            <a:endParaRPr lang="es-CO" sz="5000"/>
          </a:p>
        </p:txBody>
      </p:sp>
      <p:sp>
        <p:nvSpPr>
          <p:cNvPr id="308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410C5F3E-16E2-8B3B-2B02-CB1FE7562B1B}"/>
              </a:ext>
            </a:extLst>
          </p:cNvPr>
          <p:cNvSpPr>
            <a:spLocks noGrp="1"/>
          </p:cNvSpPr>
          <p:nvPr>
            <p:ph idx="1"/>
          </p:nvPr>
        </p:nvSpPr>
        <p:spPr>
          <a:xfrm>
            <a:off x="630936" y="2660904"/>
            <a:ext cx="4818888" cy="3547872"/>
          </a:xfrm>
        </p:spPr>
        <p:txBody>
          <a:bodyPr anchor="t">
            <a:normAutofit/>
          </a:bodyPr>
          <a:lstStyle/>
          <a:p>
            <a:pPr>
              <a:buFont typeface="Arial" panose="020B0604020202020204" pitchFamily="34" charset="0"/>
              <a:buChar char="•"/>
            </a:pPr>
            <a:r>
              <a:rPr lang="es-ES" sz="2200" b="0" i="0" dirty="0">
                <a:effectLst/>
                <a:latin typeface="Georgia" panose="02040502050405020303" pitchFamily="18" charset="0"/>
              </a:rPr>
              <a:t>El modelo RGB es aditivo, basado en la combinación de luces roja, verde y azul.</a:t>
            </a:r>
          </a:p>
          <a:p>
            <a:pPr>
              <a:buFont typeface="Arial" panose="020B0604020202020204" pitchFamily="34" charset="0"/>
              <a:buChar char="•"/>
            </a:pPr>
            <a:r>
              <a:rPr lang="es-ES" sz="2200" b="0" i="0" dirty="0">
                <a:effectLst/>
                <a:latin typeface="Georgia" panose="02040502050405020303" pitchFamily="18" charset="0"/>
              </a:rPr>
              <a:t>Utilizado ampliamente en pantallas digitales.</a:t>
            </a:r>
          </a:p>
          <a:p>
            <a:pPr>
              <a:buFont typeface="Arial" panose="020B0604020202020204" pitchFamily="34" charset="0"/>
              <a:buChar char="•"/>
            </a:pPr>
            <a:r>
              <a:rPr lang="es-ES" sz="2200" b="0" i="0" dirty="0">
                <a:effectLst/>
                <a:latin typeface="Georgia" panose="02040502050405020303" pitchFamily="18" charset="0"/>
              </a:rPr>
              <a:t>Aplicación en imágenes agrícolas: </a:t>
            </a:r>
          </a:p>
          <a:p>
            <a:pPr lvl="1"/>
            <a:r>
              <a:rPr lang="es-ES" sz="1800" dirty="0">
                <a:latin typeface="Georgia" panose="02040502050405020303" pitchFamily="18" charset="0"/>
              </a:rPr>
              <a:t>A</a:t>
            </a:r>
            <a:r>
              <a:rPr lang="es-ES" sz="1800" b="0" i="0" dirty="0">
                <a:effectLst/>
                <a:latin typeface="Georgia" panose="02040502050405020303" pitchFamily="18" charset="0"/>
              </a:rPr>
              <a:t>nálisis de cultivos con cámaras convencionales</a:t>
            </a:r>
            <a:r>
              <a:rPr lang="es-ES" sz="1800" dirty="0">
                <a:latin typeface="Georgia" panose="02040502050405020303" pitchFamily="18" charset="0"/>
              </a:rPr>
              <a:t>.</a:t>
            </a:r>
          </a:p>
          <a:p>
            <a:pPr lvl="1"/>
            <a:r>
              <a:rPr lang="es-ES" sz="1800" b="0" i="0" dirty="0">
                <a:effectLst/>
                <a:latin typeface="Georgia" panose="02040502050405020303" pitchFamily="18" charset="0"/>
              </a:rPr>
              <a:t>Captura y reproducción de imágenes.</a:t>
            </a:r>
          </a:p>
          <a:p>
            <a:endParaRPr lang="es-CO" sz="2200" dirty="0"/>
          </a:p>
        </p:txBody>
      </p:sp>
      <p:pic>
        <p:nvPicPr>
          <p:cNvPr id="3074" name="Picture 2" descr="undefined">
            <a:extLst>
              <a:ext uri="{FF2B5EF4-FFF2-40B4-BE49-F238E27FC236}">
                <a16:creationId xmlns:a16="http://schemas.microsoft.com/office/drawing/2014/main" id="{734AA63A-EB9F-CDFD-3511-42C16C2D34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06947" y="640080"/>
            <a:ext cx="5243169"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481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1CCBA99-76DA-E8EB-D1F9-915AE9445543}"/>
              </a:ext>
            </a:extLst>
          </p:cNvPr>
          <p:cNvSpPr>
            <a:spLocks noGrp="1"/>
          </p:cNvSpPr>
          <p:nvPr>
            <p:ph type="title"/>
          </p:nvPr>
        </p:nvSpPr>
        <p:spPr>
          <a:xfrm>
            <a:off x="517253" y="304038"/>
            <a:ext cx="10628542" cy="1223110"/>
          </a:xfrm>
        </p:spPr>
        <p:txBody>
          <a:bodyPr vert="horz" lIns="91440" tIns="45720" rIns="91440" bIns="45720" rtlCol="0" anchor="b">
            <a:normAutofit fontScale="90000"/>
          </a:bodyPr>
          <a:lstStyle/>
          <a:p>
            <a:r>
              <a:rPr lang="en-US" sz="5000" b="1" i="0" kern="1200" dirty="0">
                <a:solidFill>
                  <a:schemeClr val="tx1"/>
                </a:solidFill>
                <a:effectLst/>
                <a:latin typeface="+mj-lt"/>
                <a:ea typeface="+mj-ea"/>
                <a:cs typeface="+mj-cs"/>
              </a:rPr>
              <a:t>Punto de </a:t>
            </a:r>
            <a:r>
              <a:rPr lang="en-US" sz="5000" b="1" i="0" kern="1200" dirty="0" err="1">
                <a:solidFill>
                  <a:schemeClr val="tx1"/>
                </a:solidFill>
                <a:effectLst/>
                <a:latin typeface="+mj-lt"/>
                <a:ea typeface="+mj-ea"/>
                <a:cs typeface="+mj-cs"/>
              </a:rPr>
              <a:t>blanco</a:t>
            </a:r>
            <a:r>
              <a:rPr lang="en-US" sz="5000" b="1" i="0" kern="1200" dirty="0">
                <a:solidFill>
                  <a:schemeClr val="tx1"/>
                </a:solidFill>
                <a:effectLst/>
                <a:latin typeface="+mj-lt"/>
                <a:ea typeface="+mj-ea"/>
                <a:cs typeface="+mj-cs"/>
              </a:rPr>
              <a:t>, </a:t>
            </a:r>
            <a:r>
              <a:rPr lang="en-US" sz="5000" b="1" i="0" kern="1200" dirty="0" err="1">
                <a:solidFill>
                  <a:schemeClr val="tx1"/>
                </a:solidFill>
                <a:effectLst/>
                <a:latin typeface="+mj-lt"/>
                <a:ea typeface="+mj-ea"/>
                <a:cs typeface="+mj-cs"/>
              </a:rPr>
              <a:t>Iluminación</a:t>
            </a:r>
            <a:r>
              <a:rPr lang="en-US" sz="5000" b="1" i="0" kern="1200" dirty="0">
                <a:solidFill>
                  <a:schemeClr val="tx1"/>
                </a:solidFill>
                <a:effectLst/>
                <a:latin typeface="+mj-lt"/>
                <a:ea typeface="+mj-ea"/>
                <a:cs typeface="+mj-cs"/>
              </a:rPr>
              <a:t> disponible</a:t>
            </a:r>
            <a:endParaRPr lang="en-US" sz="5000" kern="1200" dirty="0">
              <a:solidFill>
                <a:schemeClr val="tx1"/>
              </a:solidFill>
              <a:latin typeface="+mj-lt"/>
              <a:ea typeface="+mj-ea"/>
              <a:cs typeface="+mj-cs"/>
            </a:endParaRPr>
          </a:p>
        </p:txBody>
      </p:sp>
      <p:sp>
        <p:nvSpPr>
          <p:cNvPr id="17"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CAA068CE-A0D3-4D93-0865-7EF2CF1DEBF0}"/>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b="0" i="0">
                <a:effectLst/>
              </a:rPr>
              <a:t>El punto blanco define la referencia de blanco bajo una fuente de luz específica.</a:t>
            </a:r>
          </a:p>
          <a:p>
            <a:pPr indent="-228600">
              <a:lnSpc>
                <a:spcPct val="90000"/>
              </a:lnSpc>
              <a:spcAft>
                <a:spcPts val="600"/>
              </a:spcAft>
              <a:buFont typeface="Arial" panose="020B0604020202020204" pitchFamily="34" charset="0"/>
              <a:buChar char="•"/>
            </a:pPr>
            <a:r>
              <a:rPr lang="en-US" sz="2200" b="0" i="0">
                <a:effectLst/>
              </a:rPr>
              <a:t>Los iluminantes estándar de la CIE (como D50, D65) proporcionan puntos de referencia para la calibración de imágenes.</a:t>
            </a:r>
          </a:p>
        </p:txBody>
      </p:sp>
      <p:graphicFrame>
        <p:nvGraphicFramePr>
          <p:cNvPr id="4" name="Marcador de contenido 3">
            <a:extLst>
              <a:ext uri="{FF2B5EF4-FFF2-40B4-BE49-F238E27FC236}">
                <a16:creationId xmlns:a16="http://schemas.microsoft.com/office/drawing/2014/main" id="{A9411F2B-BA69-C714-D30E-8FC46548BD76}"/>
              </a:ext>
            </a:extLst>
          </p:cNvPr>
          <p:cNvGraphicFramePr>
            <a:graphicFrameLocks noGrp="1"/>
          </p:cNvGraphicFramePr>
          <p:nvPr>
            <p:ph idx="1"/>
            <p:extLst>
              <p:ext uri="{D42A27DB-BD31-4B8C-83A1-F6EECF244321}">
                <p14:modId xmlns:p14="http://schemas.microsoft.com/office/powerpoint/2010/main" val="3829134294"/>
              </p:ext>
            </p:extLst>
          </p:nvPr>
        </p:nvGraphicFramePr>
        <p:xfrm>
          <a:off x="6099048" y="1938738"/>
          <a:ext cx="5458969" cy="2980528"/>
        </p:xfrm>
        <a:graphic>
          <a:graphicData uri="http://schemas.openxmlformats.org/drawingml/2006/table">
            <a:tbl>
              <a:tblPr firstRow="1" bandRow="1"/>
              <a:tblGrid>
                <a:gridCol w="1397121">
                  <a:extLst>
                    <a:ext uri="{9D8B030D-6E8A-4147-A177-3AD203B41FA5}">
                      <a16:colId xmlns:a16="http://schemas.microsoft.com/office/drawing/2014/main" val="2338949455"/>
                    </a:ext>
                  </a:extLst>
                </a:gridCol>
                <a:gridCol w="2044702">
                  <a:extLst>
                    <a:ext uri="{9D8B030D-6E8A-4147-A177-3AD203B41FA5}">
                      <a16:colId xmlns:a16="http://schemas.microsoft.com/office/drawing/2014/main" val="3409642443"/>
                    </a:ext>
                  </a:extLst>
                </a:gridCol>
                <a:gridCol w="2017146">
                  <a:extLst>
                    <a:ext uri="{9D8B030D-6E8A-4147-A177-3AD203B41FA5}">
                      <a16:colId xmlns:a16="http://schemas.microsoft.com/office/drawing/2014/main" val="322016664"/>
                    </a:ext>
                  </a:extLst>
                </a:gridCol>
              </a:tblGrid>
              <a:tr h="745132">
                <a:tc>
                  <a:txBody>
                    <a:bodyPr/>
                    <a:lstStyle/>
                    <a:p>
                      <a:pPr algn="l" fontAlgn="b"/>
                      <a:r>
                        <a:rPr lang="es-CO" sz="2000">
                          <a:effectLst/>
                        </a:rPr>
                        <a:t>Iluminante</a:t>
                      </a:r>
                    </a:p>
                  </a:txBody>
                  <a:tcPr marL="55113" marR="55113" marT="55113" marB="55113" anchor="b">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4002D8"/>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b"/>
                      <a:r>
                        <a:rPr lang="es-CO" sz="2000">
                          <a:effectLst/>
                        </a:rPr>
                        <a:t>Coordenadas XYZ</a:t>
                      </a:r>
                    </a:p>
                  </a:txBody>
                  <a:tcPr marL="55113" marR="55113" marT="55113" marB="55113" anchor="b">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2005D8"/>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b"/>
                      <a:r>
                        <a:rPr lang="es-CO" sz="2000">
                          <a:effectLst/>
                        </a:rPr>
                        <a:t>Temperatura de Color</a:t>
                      </a:r>
                    </a:p>
                  </a:txBody>
                  <a:tcPr marL="55113" marR="55113" marT="55113" marB="55113" anchor="b">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0005D8"/>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62220077"/>
                  </a:ext>
                </a:extLst>
              </a:tr>
              <a:tr h="745132">
                <a:tc>
                  <a:txBody>
                    <a:bodyPr/>
                    <a:lstStyle/>
                    <a:p>
                      <a:pPr fontAlgn="t"/>
                      <a:r>
                        <a:rPr lang="es-CO" sz="2000">
                          <a:effectLst/>
                        </a:rPr>
                        <a:t>CIE A</a:t>
                      </a:r>
                    </a:p>
                  </a:txBody>
                  <a:tcPr marL="55113" marR="55113" marT="55113" marB="551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s-CO" sz="1200">
                          <a:effectLst/>
                        </a:rPr>
                        <a:t>[1.0985, 1.0000, 0.3558]</a:t>
                      </a:r>
                    </a:p>
                  </a:txBody>
                  <a:tcPr marL="55113" marR="55113" marT="55113" marB="551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s-CO" sz="2000">
                          <a:effectLst/>
                        </a:rPr>
                        <a:t>2856 K</a:t>
                      </a:r>
                    </a:p>
                  </a:txBody>
                  <a:tcPr marL="55113" marR="55113" marT="55113" marB="551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461063820"/>
                  </a:ext>
                </a:extLst>
              </a:tr>
              <a:tr h="745132">
                <a:tc>
                  <a:txBody>
                    <a:bodyPr/>
                    <a:lstStyle/>
                    <a:p>
                      <a:pPr fontAlgn="t"/>
                      <a:r>
                        <a:rPr lang="es-CO" sz="2000">
                          <a:effectLst/>
                        </a:rPr>
                        <a:t>CIE D50</a:t>
                      </a:r>
                    </a:p>
                  </a:txBody>
                  <a:tcPr marL="55113" marR="55113" marT="55113" marB="551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s-CO" sz="1200">
                          <a:effectLst/>
                        </a:rPr>
                        <a:t>[0.9642, 1.0000, 0.8251]</a:t>
                      </a:r>
                    </a:p>
                  </a:txBody>
                  <a:tcPr marL="55113" marR="55113" marT="55113" marB="551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t"/>
                      <a:r>
                        <a:rPr lang="es-CO" sz="2000">
                          <a:effectLst/>
                        </a:rPr>
                        <a:t>5003 K</a:t>
                      </a:r>
                    </a:p>
                  </a:txBody>
                  <a:tcPr marL="55113" marR="55113" marT="55113" marB="551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204912353"/>
                  </a:ext>
                </a:extLst>
              </a:tr>
              <a:tr h="745132">
                <a:tc>
                  <a:txBody>
                    <a:bodyPr/>
                    <a:lstStyle/>
                    <a:p>
                      <a:pPr fontAlgn="t"/>
                      <a:r>
                        <a:rPr lang="es-CO" sz="2000">
                          <a:effectLst/>
                        </a:rPr>
                        <a:t>CIE D65</a:t>
                      </a:r>
                    </a:p>
                  </a:txBody>
                  <a:tcPr marL="55113" marR="55113" marT="55113" marB="551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s-CO" sz="1200" dirty="0">
                          <a:effectLst/>
                        </a:rPr>
                        <a:t>[0.9504, 1.0000, 1.0888]</a:t>
                      </a:r>
                    </a:p>
                  </a:txBody>
                  <a:tcPr marL="55113" marR="55113" marT="55113" marB="551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tc>
                  <a:txBody>
                    <a:bodyPr/>
                    <a:lstStyle/>
                    <a:p>
                      <a:pPr fontAlgn="t"/>
                      <a:r>
                        <a:rPr lang="es-CO" sz="2000" dirty="0">
                          <a:effectLst/>
                        </a:rPr>
                        <a:t>6504 K</a:t>
                      </a:r>
                    </a:p>
                  </a:txBody>
                  <a:tcPr marL="55113" marR="55113" marT="55113" marB="55113">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946416673"/>
                  </a:ext>
                </a:extLst>
              </a:tr>
            </a:tbl>
          </a:graphicData>
        </a:graphic>
      </p:graphicFrame>
      <p:sp>
        <p:nvSpPr>
          <p:cNvPr id="8" name="CuadroTexto 7">
            <a:extLst>
              <a:ext uri="{FF2B5EF4-FFF2-40B4-BE49-F238E27FC236}">
                <a16:creationId xmlns:a16="http://schemas.microsoft.com/office/drawing/2014/main" id="{E6EFB8C2-E660-EAC1-34DF-9287191DEBC1}"/>
              </a:ext>
            </a:extLst>
          </p:cNvPr>
          <p:cNvSpPr txBox="1"/>
          <p:nvPr/>
        </p:nvSpPr>
        <p:spPr>
          <a:xfrm>
            <a:off x="0" y="6547214"/>
            <a:ext cx="5328233" cy="261610"/>
          </a:xfrm>
          <a:prstGeom prst="rect">
            <a:avLst/>
          </a:prstGeom>
          <a:noFill/>
        </p:spPr>
        <p:txBody>
          <a:bodyPr wrap="square" rtlCol="0">
            <a:spAutoFit/>
          </a:bodyPr>
          <a:lstStyle/>
          <a:p>
            <a:r>
              <a:rPr lang="es-CO" sz="1050" dirty="0"/>
              <a:t>Fuente: </a:t>
            </a:r>
            <a:r>
              <a:rPr lang="es-CO" sz="1050" dirty="0" err="1"/>
              <a:t>Image</a:t>
            </a:r>
            <a:r>
              <a:rPr lang="es-CO" sz="1050" dirty="0"/>
              <a:t> </a:t>
            </a:r>
            <a:r>
              <a:rPr lang="es-CO" sz="1050" dirty="0" err="1"/>
              <a:t>processing</a:t>
            </a:r>
            <a:r>
              <a:rPr lang="es-CO" sz="1050" dirty="0"/>
              <a:t> </a:t>
            </a:r>
            <a:r>
              <a:rPr lang="es-CO" sz="1050" dirty="0" err="1"/>
              <a:t>toolbox</a:t>
            </a:r>
            <a:r>
              <a:rPr lang="es-CO" sz="1050" dirty="0"/>
              <a:t>, Matlab</a:t>
            </a:r>
          </a:p>
        </p:txBody>
      </p:sp>
    </p:spTree>
    <p:extLst>
      <p:ext uri="{BB962C8B-B14F-4D97-AF65-F5344CB8AC3E}">
        <p14:creationId xmlns:p14="http://schemas.microsoft.com/office/powerpoint/2010/main" val="3239565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6F9530C-7C39-8B03-3832-03EC960410AF}"/>
              </a:ext>
            </a:extLst>
          </p:cNvPr>
          <p:cNvSpPr>
            <a:spLocks noGrp="1"/>
          </p:cNvSpPr>
          <p:nvPr>
            <p:ph type="title"/>
          </p:nvPr>
        </p:nvSpPr>
        <p:spPr>
          <a:xfrm>
            <a:off x="630936" y="640080"/>
            <a:ext cx="4818888" cy="1481328"/>
          </a:xfrm>
        </p:spPr>
        <p:txBody>
          <a:bodyPr anchor="b">
            <a:normAutofit/>
          </a:bodyPr>
          <a:lstStyle/>
          <a:p>
            <a:r>
              <a:rPr lang="es-ES" sz="5000" b="1" i="0">
                <a:effectLst/>
                <a:latin typeface="source sans pro" panose="020B0503030403020204" pitchFamily="34" charset="0"/>
              </a:rPr>
              <a:t>Balance de blancos</a:t>
            </a:r>
            <a:endParaRPr lang="es-CO" sz="5000"/>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EE3FF2CB-C424-0E41-448E-EA433E4C9ACF}"/>
              </a:ext>
            </a:extLst>
          </p:cNvPr>
          <p:cNvSpPr>
            <a:spLocks noGrp="1"/>
          </p:cNvSpPr>
          <p:nvPr>
            <p:ph idx="1"/>
          </p:nvPr>
        </p:nvSpPr>
        <p:spPr>
          <a:xfrm>
            <a:off x="630936" y="2660904"/>
            <a:ext cx="4818888" cy="3547872"/>
          </a:xfrm>
        </p:spPr>
        <p:txBody>
          <a:bodyPr anchor="t">
            <a:normAutofit/>
          </a:bodyPr>
          <a:lstStyle/>
          <a:p>
            <a:pPr>
              <a:buFont typeface="Arial" panose="020B0604020202020204" pitchFamily="34" charset="0"/>
              <a:buChar char="•"/>
            </a:pPr>
            <a:r>
              <a:rPr lang="es-ES" sz="2200" b="0" i="0" dirty="0">
                <a:effectLst/>
                <a:latin typeface="Georgia" panose="02040502050405020303" pitchFamily="18" charset="0"/>
              </a:rPr>
              <a:t>El balance de blancos corrige las diferencias de color provocadas por la temperatura de la luz.</a:t>
            </a:r>
          </a:p>
          <a:p>
            <a:pPr>
              <a:buFont typeface="Arial" panose="020B0604020202020204" pitchFamily="34" charset="0"/>
              <a:buChar char="•"/>
            </a:pPr>
            <a:r>
              <a:rPr lang="es-ES" sz="2200" b="0" i="0" dirty="0">
                <a:effectLst/>
                <a:latin typeface="Georgia" panose="02040502050405020303" pitchFamily="18" charset="0"/>
              </a:rPr>
              <a:t>Es esencial para mantener la coherencia en la captura de imágenes.</a:t>
            </a:r>
          </a:p>
          <a:p>
            <a:pPr>
              <a:buFont typeface="Arial" panose="020B0604020202020204" pitchFamily="34" charset="0"/>
              <a:buChar char="•"/>
            </a:pPr>
            <a:r>
              <a:rPr lang="es-ES" sz="2200" b="0" i="0" dirty="0">
                <a:effectLst/>
                <a:latin typeface="Georgia" panose="02040502050405020303" pitchFamily="18" charset="0"/>
              </a:rPr>
              <a:t>Es necesario seleccionar el balance de blancos en el proceso de compresión de la imagen a JPG.</a:t>
            </a:r>
          </a:p>
          <a:p>
            <a:endParaRPr lang="es-CO" sz="2200" dirty="0"/>
          </a:p>
        </p:txBody>
      </p:sp>
      <p:pic>
        <p:nvPicPr>
          <p:cNvPr id="5" name="Imagen 4">
            <a:extLst>
              <a:ext uri="{FF2B5EF4-FFF2-40B4-BE49-F238E27FC236}">
                <a16:creationId xmlns:a16="http://schemas.microsoft.com/office/drawing/2014/main" id="{E6D7AC5A-2252-19B1-97E0-70BE379D3D5E}"/>
              </a:ext>
            </a:extLst>
          </p:cNvPr>
          <p:cNvPicPr>
            <a:picLocks noChangeAspect="1"/>
          </p:cNvPicPr>
          <p:nvPr/>
        </p:nvPicPr>
        <p:blipFill>
          <a:blip r:embed="rId4"/>
          <a:stretch>
            <a:fillRect/>
          </a:stretch>
        </p:blipFill>
        <p:spPr>
          <a:xfrm>
            <a:off x="6207788" y="562403"/>
            <a:ext cx="5458968" cy="3657506"/>
          </a:xfrm>
          <a:prstGeom prst="rect">
            <a:avLst/>
          </a:prstGeom>
        </p:spPr>
      </p:pic>
      <p:sp>
        <p:nvSpPr>
          <p:cNvPr id="6" name="CuadroTexto 5">
            <a:extLst>
              <a:ext uri="{FF2B5EF4-FFF2-40B4-BE49-F238E27FC236}">
                <a16:creationId xmlns:a16="http://schemas.microsoft.com/office/drawing/2014/main" id="{DDB1657F-9D98-60CB-4E08-9507143A1CAA}"/>
              </a:ext>
            </a:extLst>
          </p:cNvPr>
          <p:cNvSpPr txBox="1"/>
          <p:nvPr/>
        </p:nvSpPr>
        <p:spPr>
          <a:xfrm>
            <a:off x="133452" y="6539196"/>
            <a:ext cx="12020653" cy="200055"/>
          </a:xfrm>
          <a:prstGeom prst="rect">
            <a:avLst/>
          </a:prstGeom>
          <a:noFill/>
        </p:spPr>
        <p:txBody>
          <a:bodyPr wrap="square" rtlCol="0">
            <a:spAutoFit/>
          </a:bodyPr>
          <a:lstStyle/>
          <a:p>
            <a:r>
              <a:rPr lang="es-CO" sz="700" dirty="0"/>
              <a:t>Fuente: </a:t>
            </a:r>
            <a:r>
              <a:rPr lang="es-CO" sz="700" dirty="0">
                <a:hlinkClick r:id="rId5"/>
              </a:rPr>
              <a:t>https://www.iphotography.com/blog/mastering-white-balance-your-key-to-vibrant-photo-colours/</a:t>
            </a:r>
            <a:r>
              <a:rPr lang="es-CO" sz="700" dirty="0"/>
              <a:t> y </a:t>
            </a:r>
            <a:r>
              <a:rPr lang="es-CO" sz="700" dirty="0">
                <a:hlinkClick r:id="rId6"/>
              </a:rPr>
              <a:t>https://www.silveiraneto.net/tag/optical/</a:t>
            </a:r>
            <a:r>
              <a:rPr lang="es-CO" sz="700" dirty="0"/>
              <a:t> </a:t>
            </a:r>
          </a:p>
        </p:txBody>
      </p:sp>
      <p:pic>
        <p:nvPicPr>
          <p:cNvPr id="4" name="blq7g958qt061">
            <a:hlinkClick r:id="" action="ppaction://media"/>
            <a:extLst>
              <a:ext uri="{FF2B5EF4-FFF2-40B4-BE49-F238E27FC236}">
                <a16:creationId xmlns:a16="http://schemas.microsoft.com/office/drawing/2014/main" id="{8BA9EF29-9A89-9C27-2301-72EB8D40848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349772" y="4416723"/>
            <a:ext cx="3175000" cy="2222500"/>
          </a:xfrm>
          <a:prstGeom prst="rect">
            <a:avLst/>
          </a:prstGeom>
        </p:spPr>
      </p:pic>
    </p:spTree>
    <p:extLst>
      <p:ext uri="{BB962C8B-B14F-4D97-AF65-F5344CB8AC3E}">
        <p14:creationId xmlns:p14="http://schemas.microsoft.com/office/powerpoint/2010/main" val="156189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241BF50-4D90-4031-0D6B-DEA1B0B36C39}"/>
              </a:ext>
            </a:extLst>
          </p:cNvPr>
          <p:cNvSpPr>
            <a:spLocks noGrp="1"/>
          </p:cNvSpPr>
          <p:nvPr>
            <p:ph type="title"/>
          </p:nvPr>
        </p:nvSpPr>
        <p:spPr>
          <a:xfrm>
            <a:off x="640080" y="329184"/>
            <a:ext cx="6894576" cy="1783080"/>
          </a:xfrm>
        </p:spPr>
        <p:txBody>
          <a:bodyPr anchor="b">
            <a:normAutofit/>
          </a:bodyPr>
          <a:lstStyle/>
          <a:p>
            <a:r>
              <a:rPr lang="es-ES" sz="5400"/>
              <a:t>¿Como calibrar el color en una imagen?</a:t>
            </a:r>
            <a:endParaRPr lang="es-CO" sz="5400"/>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1BFE619F-67CA-14C6-AEC1-E64DF00C1EC6}"/>
              </a:ext>
            </a:extLst>
          </p:cNvPr>
          <p:cNvSpPr>
            <a:spLocks noGrp="1"/>
          </p:cNvSpPr>
          <p:nvPr>
            <p:ph idx="1"/>
          </p:nvPr>
        </p:nvSpPr>
        <p:spPr>
          <a:xfrm>
            <a:off x="640080" y="2706624"/>
            <a:ext cx="6894576" cy="3483864"/>
          </a:xfrm>
        </p:spPr>
        <p:txBody>
          <a:bodyPr>
            <a:normAutofit/>
          </a:bodyPr>
          <a:lstStyle/>
          <a:p>
            <a:pPr marL="0" indent="0">
              <a:buNone/>
            </a:pPr>
            <a:r>
              <a:rPr lang="es-CO" sz="2000" dirty="0"/>
              <a:t>1. Identificar la temperatura de la fuente de luz.</a:t>
            </a:r>
          </a:p>
          <a:p>
            <a:pPr lvl="1"/>
            <a:r>
              <a:rPr lang="es-ES" sz="2000" dirty="0"/>
              <a:t>En exteriores, ¡si es posible! Medirla</a:t>
            </a:r>
          </a:p>
          <a:p>
            <a:pPr lvl="1"/>
            <a:r>
              <a:rPr lang="es-ES" sz="2000" dirty="0"/>
              <a:t>En interiores, usar una fuente de luz conocida. Ej:5000K</a:t>
            </a:r>
          </a:p>
          <a:p>
            <a:pPr marL="0" indent="0">
              <a:buNone/>
            </a:pPr>
            <a:r>
              <a:rPr lang="es-ES" sz="2000" dirty="0"/>
              <a:t>2. Seleccionar de forma adecuada del balance de blancos.</a:t>
            </a:r>
          </a:p>
          <a:p>
            <a:pPr marL="0" indent="0">
              <a:buNone/>
            </a:pPr>
            <a:r>
              <a:rPr lang="es-ES" sz="2000" dirty="0"/>
              <a:t>3. Tomar una foto al patrón conocido</a:t>
            </a:r>
          </a:p>
          <a:p>
            <a:pPr marL="457200" lvl="1" indent="0">
              <a:buNone/>
            </a:pPr>
            <a:r>
              <a:rPr lang="es-ES" sz="2000" dirty="0"/>
              <a:t>El patrón en la misma toma.</a:t>
            </a:r>
          </a:p>
          <a:p>
            <a:pPr marL="457200" lvl="1" indent="0">
              <a:buNone/>
            </a:pPr>
            <a:r>
              <a:rPr lang="es-ES" sz="2000" dirty="0"/>
              <a:t>El patrón al inicio y mantener las condiciones similares</a:t>
            </a:r>
          </a:p>
          <a:p>
            <a:pPr marL="0" indent="0">
              <a:buNone/>
            </a:pPr>
            <a:r>
              <a:rPr lang="es-ES" sz="2000" dirty="0"/>
              <a:t>4. Usar esta foto para calibrar la escena.</a:t>
            </a:r>
          </a:p>
        </p:txBody>
      </p:sp>
      <p:pic>
        <p:nvPicPr>
          <p:cNvPr id="5" name="Imagen 4">
            <a:extLst>
              <a:ext uri="{FF2B5EF4-FFF2-40B4-BE49-F238E27FC236}">
                <a16:creationId xmlns:a16="http://schemas.microsoft.com/office/drawing/2014/main" id="{C8F0E183-F11F-6D8F-234E-0CFE67D1777C}"/>
              </a:ext>
            </a:extLst>
          </p:cNvPr>
          <p:cNvPicPr>
            <a:picLocks noChangeAspect="1"/>
          </p:cNvPicPr>
          <p:nvPr/>
        </p:nvPicPr>
        <p:blipFill>
          <a:blip r:embed="rId2"/>
          <a:stretch>
            <a:fillRect/>
          </a:stretch>
        </p:blipFill>
        <p:spPr>
          <a:xfrm>
            <a:off x="8089146" y="329183"/>
            <a:ext cx="3563604" cy="3429969"/>
          </a:xfrm>
          <a:prstGeom prst="rect">
            <a:avLst/>
          </a:prstGeom>
        </p:spPr>
      </p:pic>
      <p:pic>
        <p:nvPicPr>
          <p:cNvPr id="6" name="Imagen 5">
            <a:extLst>
              <a:ext uri="{FF2B5EF4-FFF2-40B4-BE49-F238E27FC236}">
                <a16:creationId xmlns:a16="http://schemas.microsoft.com/office/drawing/2014/main" id="{44222D00-9473-9E54-0FAD-D46286418AF1}"/>
              </a:ext>
            </a:extLst>
          </p:cNvPr>
          <p:cNvPicPr>
            <a:picLocks noChangeAspect="1"/>
          </p:cNvPicPr>
          <p:nvPr/>
        </p:nvPicPr>
        <p:blipFill>
          <a:blip r:embed="rId3"/>
          <a:stretch>
            <a:fillRect/>
          </a:stretch>
        </p:blipFill>
        <p:spPr>
          <a:xfrm>
            <a:off x="7863840" y="4652853"/>
            <a:ext cx="3995928" cy="1028951"/>
          </a:xfrm>
          <a:prstGeom prst="rect">
            <a:avLst/>
          </a:prstGeom>
        </p:spPr>
      </p:pic>
    </p:spTree>
    <p:extLst>
      <p:ext uri="{BB962C8B-B14F-4D97-AF65-F5344CB8AC3E}">
        <p14:creationId xmlns:p14="http://schemas.microsoft.com/office/powerpoint/2010/main" val="1884115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E5309D2-E073-6E6B-9610-F194D3A0E113}"/>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kern="1200">
                <a:solidFill>
                  <a:schemeClr val="tx1"/>
                </a:solidFill>
                <a:latin typeface="+mj-lt"/>
                <a:ea typeface="+mj-ea"/>
                <a:cs typeface="+mj-cs"/>
              </a:rPr>
              <a:t>Ejemplo</a:t>
            </a:r>
          </a:p>
        </p:txBody>
      </p:sp>
      <p:sp>
        <p:nvSpPr>
          <p:cNvPr id="2057"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13BE73D0-F787-4730-A4E0-04920247A97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 y="3260895"/>
            <a:ext cx="11548872" cy="2829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381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082D74E-F969-CE9D-9086-966EF3F38332}"/>
              </a:ext>
            </a:extLst>
          </p:cNvPr>
          <p:cNvSpPr>
            <a:spLocks noGrp="1"/>
          </p:cNvSpPr>
          <p:nvPr>
            <p:ph type="title"/>
          </p:nvPr>
        </p:nvSpPr>
        <p:spPr>
          <a:xfrm>
            <a:off x="630936" y="640823"/>
            <a:ext cx="3419856" cy="5583148"/>
          </a:xfrm>
        </p:spPr>
        <p:txBody>
          <a:bodyPr anchor="ctr">
            <a:normAutofit/>
          </a:bodyPr>
          <a:lstStyle/>
          <a:p>
            <a:r>
              <a:rPr lang="es-CO" sz="5400"/>
              <a:t>Software de código libre para corregir el color</a:t>
            </a:r>
          </a:p>
        </p:txBody>
      </p:sp>
      <p:sp>
        <p:nvSpPr>
          <p:cNvPr id="19"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901620F7-2CDD-A748-D1A6-6A351847FE17}"/>
              </a:ext>
            </a:extLst>
          </p:cNvPr>
          <p:cNvPicPr>
            <a:picLocks noChangeAspect="1"/>
          </p:cNvPicPr>
          <p:nvPr/>
        </p:nvPicPr>
        <p:blipFill>
          <a:blip r:embed="rId2"/>
          <a:stretch>
            <a:fillRect/>
          </a:stretch>
        </p:blipFill>
        <p:spPr>
          <a:xfrm>
            <a:off x="4654296" y="1482852"/>
            <a:ext cx="6894576" cy="2209799"/>
          </a:xfrm>
          <a:prstGeom prst="rect">
            <a:avLst/>
          </a:prstGeom>
        </p:spPr>
      </p:pic>
      <p:sp>
        <p:nvSpPr>
          <p:cNvPr id="3" name="Marcador de contenido 2">
            <a:extLst>
              <a:ext uri="{FF2B5EF4-FFF2-40B4-BE49-F238E27FC236}">
                <a16:creationId xmlns:a16="http://schemas.microsoft.com/office/drawing/2014/main" id="{A1E0B345-1546-37EB-8ED9-4D198F99F903}"/>
              </a:ext>
            </a:extLst>
          </p:cNvPr>
          <p:cNvSpPr>
            <a:spLocks noGrp="1"/>
          </p:cNvSpPr>
          <p:nvPr>
            <p:ph idx="1"/>
          </p:nvPr>
        </p:nvSpPr>
        <p:spPr>
          <a:xfrm>
            <a:off x="4654296" y="3846838"/>
            <a:ext cx="6894576" cy="1428487"/>
          </a:xfrm>
        </p:spPr>
        <p:txBody>
          <a:bodyPr anchor="t">
            <a:normAutofit/>
          </a:bodyPr>
          <a:lstStyle/>
          <a:p>
            <a:r>
              <a:rPr lang="es-ES" sz="1400" dirty="0" err="1"/>
              <a:t>OpenCV</a:t>
            </a:r>
            <a:r>
              <a:rPr lang="es-ES" sz="1400" dirty="0"/>
              <a:t> CCM:</a:t>
            </a:r>
          </a:p>
          <a:p>
            <a:r>
              <a:rPr lang="es-ES" sz="1400" dirty="0"/>
              <a:t>La corrección de color ajusta la respuesta de color de dispositivos de entrada y salida a un estado conocido. El dispositivo calibrado se llama fuente de calibración y el espacio de color estándar es el objetivo de calibración “</a:t>
            </a:r>
            <a:r>
              <a:rPr lang="es-CO" sz="1400" b="0" i="0" dirty="0" err="1">
                <a:effectLst/>
                <a:latin typeface="Helvetica" panose="020B0604020202020204" pitchFamily="34" charset="0"/>
              </a:rPr>
              <a:t>calibration</a:t>
            </a:r>
            <a:r>
              <a:rPr lang="es-CO" sz="1400" b="0" i="0" dirty="0">
                <a:effectLst/>
                <a:latin typeface="Helvetica" panose="020B0604020202020204" pitchFamily="34" charset="0"/>
              </a:rPr>
              <a:t> target.</a:t>
            </a:r>
            <a:r>
              <a:rPr lang="es-ES" sz="1400" dirty="0"/>
              <a:t>”. </a:t>
            </a:r>
            <a:endParaRPr lang="es-CO" sz="1400" dirty="0"/>
          </a:p>
          <a:p>
            <a:r>
              <a:rPr lang="es-CO" sz="1400" dirty="0">
                <a:hlinkClick r:id="rId3"/>
              </a:rPr>
              <a:t>https://docs.opencv.org/4.x/de/df4/group__color__correction.html</a:t>
            </a:r>
            <a:r>
              <a:rPr lang="es-CO" sz="1400" dirty="0"/>
              <a:t> </a:t>
            </a:r>
          </a:p>
        </p:txBody>
      </p:sp>
    </p:spTree>
    <p:extLst>
      <p:ext uri="{BB962C8B-B14F-4D97-AF65-F5344CB8AC3E}">
        <p14:creationId xmlns:p14="http://schemas.microsoft.com/office/powerpoint/2010/main" val="1740043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D53B0A7-67A5-B12D-16DC-E1BF4B09FB87}"/>
              </a:ext>
            </a:extLst>
          </p:cNvPr>
          <p:cNvSpPr>
            <a:spLocks noGrp="1"/>
          </p:cNvSpPr>
          <p:nvPr>
            <p:ph type="title"/>
          </p:nvPr>
        </p:nvSpPr>
        <p:spPr>
          <a:xfrm>
            <a:off x="630936" y="640823"/>
            <a:ext cx="3419856" cy="5583148"/>
          </a:xfrm>
        </p:spPr>
        <p:txBody>
          <a:bodyPr anchor="ctr">
            <a:normAutofit/>
          </a:bodyPr>
          <a:lstStyle/>
          <a:p>
            <a:r>
              <a:rPr lang="es-CO" sz="5400"/>
              <a:t>Creación del Modelo</a:t>
            </a:r>
          </a:p>
        </p:txBody>
      </p:sp>
      <p:sp>
        <p:nvSpPr>
          <p:cNvPr id="17"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077C34D3-3CCD-C2B5-6935-38D20841ED2C}"/>
              </a:ext>
            </a:extLst>
          </p:cNvPr>
          <p:cNvPicPr>
            <a:picLocks noChangeAspect="1"/>
          </p:cNvPicPr>
          <p:nvPr/>
        </p:nvPicPr>
        <p:blipFill>
          <a:blip r:embed="rId2"/>
          <a:stretch>
            <a:fillRect/>
          </a:stretch>
        </p:blipFill>
        <p:spPr>
          <a:xfrm>
            <a:off x="4666488" y="2631935"/>
            <a:ext cx="6894576" cy="430910"/>
          </a:xfrm>
          <a:prstGeom prst="rect">
            <a:avLst/>
          </a:prstGeom>
        </p:spPr>
      </p:pic>
      <p:sp>
        <p:nvSpPr>
          <p:cNvPr id="3" name="Marcador de contenido 2">
            <a:extLst>
              <a:ext uri="{FF2B5EF4-FFF2-40B4-BE49-F238E27FC236}">
                <a16:creationId xmlns:a16="http://schemas.microsoft.com/office/drawing/2014/main" id="{07747F36-1014-EF1C-598E-DCDB3DBC1CEF}"/>
              </a:ext>
            </a:extLst>
          </p:cNvPr>
          <p:cNvSpPr>
            <a:spLocks noGrp="1"/>
          </p:cNvSpPr>
          <p:nvPr>
            <p:ph idx="1"/>
          </p:nvPr>
        </p:nvSpPr>
        <p:spPr>
          <a:xfrm>
            <a:off x="4681728" y="3127394"/>
            <a:ext cx="6894576" cy="1428487"/>
          </a:xfrm>
        </p:spPr>
        <p:txBody>
          <a:bodyPr anchor="t">
            <a:normAutofit/>
          </a:bodyPr>
          <a:lstStyle/>
          <a:p>
            <a:r>
              <a:rPr lang="es-ES" sz="2200" dirty="0"/>
              <a:t>Se crea una instancia del modelo de corrección de color utilizando los parches de color detectados y el patrón de referencia </a:t>
            </a:r>
            <a:r>
              <a:rPr lang="es-ES" sz="2200" i="1" dirty="0" err="1"/>
              <a:t>COLORCHECKER_Macbeth</a:t>
            </a:r>
            <a:endParaRPr lang="es-CO" sz="2200" i="1" dirty="0"/>
          </a:p>
        </p:txBody>
      </p:sp>
      <p:pic>
        <p:nvPicPr>
          <p:cNvPr id="9" name="Imagen 8">
            <a:extLst>
              <a:ext uri="{FF2B5EF4-FFF2-40B4-BE49-F238E27FC236}">
                <a16:creationId xmlns:a16="http://schemas.microsoft.com/office/drawing/2014/main" id="{8ED40D0E-8B33-1F51-3983-93E95E163C36}"/>
              </a:ext>
            </a:extLst>
          </p:cNvPr>
          <p:cNvPicPr>
            <a:picLocks noChangeAspect="1"/>
          </p:cNvPicPr>
          <p:nvPr/>
        </p:nvPicPr>
        <p:blipFill>
          <a:blip r:embed="rId3"/>
          <a:stretch>
            <a:fillRect/>
          </a:stretch>
        </p:blipFill>
        <p:spPr>
          <a:xfrm>
            <a:off x="5298676" y="4125709"/>
            <a:ext cx="5645440" cy="2095608"/>
          </a:xfrm>
          <a:prstGeom prst="rect">
            <a:avLst/>
          </a:prstGeom>
        </p:spPr>
      </p:pic>
      <p:pic>
        <p:nvPicPr>
          <p:cNvPr id="11" name="Imagen 10">
            <a:extLst>
              <a:ext uri="{FF2B5EF4-FFF2-40B4-BE49-F238E27FC236}">
                <a16:creationId xmlns:a16="http://schemas.microsoft.com/office/drawing/2014/main" id="{3009AF81-2325-037E-05AD-9C471E3B3C22}"/>
              </a:ext>
            </a:extLst>
          </p:cNvPr>
          <p:cNvPicPr>
            <a:picLocks noChangeAspect="1"/>
          </p:cNvPicPr>
          <p:nvPr/>
        </p:nvPicPr>
        <p:blipFill>
          <a:blip r:embed="rId4"/>
          <a:stretch>
            <a:fillRect/>
          </a:stretch>
        </p:blipFill>
        <p:spPr>
          <a:xfrm>
            <a:off x="4663440" y="549287"/>
            <a:ext cx="6894576" cy="1660698"/>
          </a:xfrm>
          <a:prstGeom prst="rect">
            <a:avLst/>
          </a:prstGeom>
        </p:spPr>
      </p:pic>
    </p:spTree>
    <p:extLst>
      <p:ext uri="{BB962C8B-B14F-4D97-AF65-F5344CB8AC3E}">
        <p14:creationId xmlns:p14="http://schemas.microsoft.com/office/powerpoint/2010/main" val="974768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67E4E8-4DD9-3C95-724D-259D6AF2A91D}"/>
              </a:ext>
            </a:extLst>
          </p:cNvPr>
          <p:cNvSpPr>
            <a:spLocks noGrp="1"/>
          </p:cNvSpPr>
          <p:nvPr>
            <p:ph type="title"/>
          </p:nvPr>
        </p:nvSpPr>
        <p:spPr>
          <a:xfrm>
            <a:off x="704209" y="635069"/>
            <a:ext cx="4509236" cy="1139139"/>
          </a:xfrm>
        </p:spPr>
        <p:txBody>
          <a:bodyPr>
            <a:normAutofit/>
          </a:bodyPr>
          <a:lstStyle/>
          <a:p>
            <a:r>
              <a:rPr lang="es-CO" sz="3600"/>
              <a:t>Introducción</a:t>
            </a:r>
          </a:p>
        </p:txBody>
      </p:sp>
      <p:sp>
        <p:nvSpPr>
          <p:cNvPr id="3" name="Marcador de contenido 2">
            <a:extLst>
              <a:ext uri="{FF2B5EF4-FFF2-40B4-BE49-F238E27FC236}">
                <a16:creationId xmlns:a16="http://schemas.microsoft.com/office/drawing/2014/main" id="{81899C41-9618-D1FA-3A77-94C72EC1FE66}"/>
              </a:ext>
            </a:extLst>
          </p:cNvPr>
          <p:cNvSpPr>
            <a:spLocks noGrp="1"/>
          </p:cNvSpPr>
          <p:nvPr>
            <p:ph idx="1"/>
          </p:nvPr>
        </p:nvSpPr>
        <p:spPr>
          <a:xfrm>
            <a:off x="720992" y="1941362"/>
            <a:ext cx="4492454" cy="2419097"/>
          </a:xfrm>
        </p:spPr>
        <p:txBody>
          <a:bodyPr anchor="t">
            <a:normAutofit/>
          </a:bodyPr>
          <a:lstStyle/>
          <a:p>
            <a:pPr>
              <a:buFont typeface="Arial" panose="020B0604020202020204" pitchFamily="34" charset="0"/>
              <a:buChar char="•"/>
            </a:pPr>
            <a:r>
              <a:rPr lang="es-ES" sz="1800" b="0" i="0" dirty="0">
                <a:effectLst/>
                <a:latin typeface="Georgia" panose="02040502050405020303" pitchFamily="18" charset="0"/>
              </a:rPr>
              <a:t>La fotografía en color (RGB) es esencial para el monitoreo y la evaluación agrícola.</a:t>
            </a:r>
          </a:p>
          <a:p>
            <a:pPr>
              <a:buFont typeface="Arial" panose="020B0604020202020204" pitchFamily="34" charset="0"/>
              <a:buChar char="•"/>
            </a:pPr>
            <a:r>
              <a:rPr lang="es-ES" sz="1800" b="0" i="0" dirty="0">
                <a:effectLst/>
                <a:latin typeface="Georgia" panose="02040502050405020303" pitchFamily="18" charset="0"/>
              </a:rPr>
              <a:t>Permite la estimación precisa del estado de cultivos, semillas y frutos.</a:t>
            </a:r>
          </a:p>
          <a:p>
            <a:pPr>
              <a:buFont typeface="Arial" panose="020B0604020202020204" pitchFamily="34" charset="0"/>
              <a:buChar char="•"/>
            </a:pPr>
            <a:r>
              <a:rPr lang="es-ES" sz="1800" b="0" i="0" dirty="0">
                <a:effectLst/>
                <a:latin typeface="Georgia" panose="02040502050405020303" pitchFamily="18" charset="0"/>
              </a:rPr>
              <a:t>La calibración de color garantiza que las imágenes sean confiables.</a:t>
            </a:r>
          </a:p>
        </p:txBody>
      </p:sp>
      <p:sp>
        <p:nvSpPr>
          <p:cNvPr id="23" name="Oval 22">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n 6" descr="Una planta con hojas verdes&#10;&#10;Descripción generada automáticamente">
            <a:extLst>
              <a:ext uri="{FF2B5EF4-FFF2-40B4-BE49-F238E27FC236}">
                <a16:creationId xmlns:a16="http://schemas.microsoft.com/office/drawing/2014/main" id="{8D822885-D8E6-5F82-7C76-AAFCF8ABDE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1420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25" name="Freeform: Shape 24">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Imagen 10" descr="Planta con hojas verdes&#10;&#10;Descripción generada automáticamente">
            <a:extLst>
              <a:ext uri="{FF2B5EF4-FFF2-40B4-BE49-F238E27FC236}">
                <a16:creationId xmlns:a16="http://schemas.microsoft.com/office/drawing/2014/main" id="{6354DDA3-8331-28D3-C21A-CB3105A159C4}"/>
              </a:ext>
            </a:extLst>
          </p:cNvPr>
          <p:cNvPicPr>
            <a:picLocks noChangeAspect="1"/>
          </p:cNvPicPr>
          <p:nvPr/>
        </p:nvPicPr>
        <p:blipFill>
          <a:blip r:embed="rId3">
            <a:extLst>
              <a:ext uri="{28A0092B-C50C-407E-A947-70E740481C1C}">
                <a14:useLocalDpi xmlns:a14="http://schemas.microsoft.com/office/drawing/2010/main" val="0"/>
              </a:ext>
            </a:extLst>
          </a:blip>
          <a:srcRect r="-3" b="-3"/>
          <a:stretch/>
        </p:blipFill>
        <p:spPr>
          <a:xfrm>
            <a:off x="5886020" y="2715337"/>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13" name="Imagen 12" descr="Un dibujo de un árbol&#10;&#10;Descripción generada automáticamente con confianza baja">
            <a:extLst>
              <a:ext uri="{FF2B5EF4-FFF2-40B4-BE49-F238E27FC236}">
                <a16:creationId xmlns:a16="http://schemas.microsoft.com/office/drawing/2014/main" id="{0FC65492-81ED-E7A5-3204-915AC5871F9A}"/>
              </a:ext>
            </a:extLst>
          </p:cNvPr>
          <p:cNvPicPr>
            <a:picLocks noChangeAspect="1"/>
          </p:cNvPicPr>
          <p:nvPr/>
        </p:nvPicPr>
        <p:blipFill>
          <a:blip r:embed="rId4">
            <a:extLst>
              <a:ext uri="{28A0092B-C50C-407E-A947-70E740481C1C}">
                <a14:useLocalDpi xmlns:a14="http://schemas.microsoft.com/office/drawing/2010/main" val="0"/>
              </a:ext>
            </a:extLst>
          </a:blip>
          <a:srcRect t="1613" r="-2" b="14530"/>
          <a:stretch/>
        </p:blipFill>
        <p:spPr>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29" name="Freeform: Shape 28">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Imagen 8" descr="Planta verde en el pasto&#10;&#10;Descripción generada automáticamente">
            <a:extLst>
              <a:ext uri="{FF2B5EF4-FFF2-40B4-BE49-F238E27FC236}">
                <a16:creationId xmlns:a16="http://schemas.microsoft.com/office/drawing/2014/main" id="{E9961738-D8B4-3A30-1D39-EC02D9FC98F9}"/>
              </a:ext>
            </a:extLst>
          </p:cNvPr>
          <p:cNvPicPr>
            <a:picLocks noChangeAspect="1"/>
          </p:cNvPicPr>
          <p:nvPr/>
        </p:nvPicPr>
        <p:blipFill>
          <a:blip r:embed="rId5">
            <a:extLst>
              <a:ext uri="{28A0092B-C50C-407E-A947-70E740481C1C}">
                <a14:useLocalDpi xmlns:a14="http://schemas.microsoft.com/office/drawing/2010/main" val="0"/>
              </a:ext>
            </a:extLst>
          </a:blip>
          <a:srcRect t="29415" r="1" b="17716"/>
          <a:stretch/>
        </p:blipFill>
        <p:spPr>
          <a:xfrm>
            <a:off x="1818614" y="4769536"/>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31" name="Freeform: Shape 30">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Imagen 4" descr="Un campo de pasto seco&#10;&#10;Descripción generada automáticamente">
            <a:extLst>
              <a:ext uri="{FF2B5EF4-FFF2-40B4-BE49-F238E27FC236}">
                <a16:creationId xmlns:a16="http://schemas.microsoft.com/office/drawing/2014/main" id="{D43D5DED-FE6E-58DF-A0DF-87D177808C23}"/>
              </a:ext>
            </a:extLst>
          </p:cNvPr>
          <p:cNvPicPr>
            <a:picLocks noChangeAspect="1"/>
          </p:cNvPicPr>
          <p:nvPr/>
        </p:nvPicPr>
        <p:blipFill>
          <a:blip r:embed="rId6">
            <a:extLst>
              <a:ext uri="{28A0092B-C50C-407E-A947-70E740481C1C}">
                <a14:useLocalDpi xmlns:a14="http://schemas.microsoft.com/office/drawing/2010/main" val="0"/>
              </a:ext>
            </a:extLst>
          </a:blip>
          <a:srcRect t="14233" r="3" b="3"/>
          <a:stretch/>
        </p:blipFill>
        <p:spPr>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
        <p:nvSpPr>
          <p:cNvPr id="15" name="CuadroTexto 14">
            <a:extLst>
              <a:ext uri="{FF2B5EF4-FFF2-40B4-BE49-F238E27FC236}">
                <a16:creationId xmlns:a16="http://schemas.microsoft.com/office/drawing/2014/main" id="{E4216949-2A70-8839-76A2-CD278C05A5C3}"/>
              </a:ext>
            </a:extLst>
          </p:cNvPr>
          <p:cNvSpPr txBox="1"/>
          <p:nvPr/>
        </p:nvSpPr>
        <p:spPr>
          <a:xfrm>
            <a:off x="0" y="6615805"/>
            <a:ext cx="8365222" cy="246221"/>
          </a:xfrm>
          <a:prstGeom prst="rect">
            <a:avLst/>
          </a:prstGeom>
          <a:noFill/>
        </p:spPr>
        <p:txBody>
          <a:bodyPr wrap="square">
            <a:spAutoFit/>
          </a:bodyPr>
          <a:lstStyle/>
          <a:p>
            <a:r>
              <a:rPr lang="es-CO" sz="1000" dirty="0"/>
              <a:t>Imágenes de: </a:t>
            </a:r>
            <a:r>
              <a:rPr lang="es-CO" sz="1000" dirty="0">
                <a:hlinkClick r:id="rId7"/>
              </a:rPr>
              <a:t>https://www.kaggle.com/datasets/aman2000jaiswal/agriculture-crop-images/data</a:t>
            </a:r>
            <a:r>
              <a:rPr lang="es-CO" sz="1000" dirty="0"/>
              <a:t> </a:t>
            </a:r>
          </a:p>
        </p:txBody>
      </p:sp>
    </p:spTree>
    <p:extLst>
      <p:ext uri="{BB962C8B-B14F-4D97-AF65-F5344CB8AC3E}">
        <p14:creationId xmlns:p14="http://schemas.microsoft.com/office/powerpoint/2010/main" val="410888557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5F2644-50E8-0413-FD9A-8ECACCE5D394}"/>
              </a:ext>
            </a:extLst>
          </p:cNvPr>
          <p:cNvSpPr>
            <a:spLocks noGrp="1"/>
          </p:cNvSpPr>
          <p:nvPr>
            <p:ph type="title"/>
          </p:nvPr>
        </p:nvSpPr>
        <p:spPr/>
        <p:txBody>
          <a:bodyPr/>
          <a:lstStyle/>
          <a:p>
            <a:r>
              <a:rPr lang="es-ES"/>
              <a:t>Configuración del Espacio de Color</a:t>
            </a:r>
            <a:endParaRPr lang="es-CO" dirty="0"/>
          </a:p>
        </p:txBody>
      </p:sp>
      <p:pic>
        <p:nvPicPr>
          <p:cNvPr id="5" name="Marcador de contenido 4">
            <a:extLst>
              <a:ext uri="{FF2B5EF4-FFF2-40B4-BE49-F238E27FC236}">
                <a16:creationId xmlns:a16="http://schemas.microsoft.com/office/drawing/2014/main" id="{B184B00E-9EFD-4C8E-D7D4-18C633A30104}"/>
              </a:ext>
            </a:extLst>
          </p:cNvPr>
          <p:cNvPicPr>
            <a:picLocks noGrp="1" noChangeAspect="1"/>
          </p:cNvPicPr>
          <p:nvPr>
            <p:ph idx="1"/>
          </p:nvPr>
        </p:nvPicPr>
        <p:blipFill>
          <a:blip r:embed="rId2"/>
          <a:stretch>
            <a:fillRect/>
          </a:stretch>
        </p:blipFill>
        <p:spPr>
          <a:xfrm>
            <a:off x="696685" y="1516054"/>
            <a:ext cx="6940907" cy="349268"/>
          </a:xfrm>
        </p:spPr>
      </p:pic>
      <p:sp>
        <p:nvSpPr>
          <p:cNvPr id="7" name="CuadroTexto 6">
            <a:extLst>
              <a:ext uri="{FF2B5EF4-FFF2-40B4-BE49-F238E27FC236}">
                <a16:creationId xmlns:a16="http://schemas.microsoft.com/office/drawing/2014/main" id="{48AC81E5-9952-4071-5C17-43412DAD271F}"/>
              </a:ext>
            </a:extLst>
          </p:cNvPr>
          <p:cNvSpPr txBox="1"/>
          <p:nvPr/>
        </p:nvSpPr>
        <p:spPr>
          <a:xfrm>
            <a:off x="598714" y="2505670"/>
            <a:ext cx="5334000" cy="1938992"/>
          </a:xfrm>
          <a:prstGeom prst="rect">
            <a:avLst/>
          </a:prstGeom>
          <a:noFill/>
        </p:spPr>
        <p:txBody>
          <a:bodyPr wrap="square">
            <a:spAutoFit/>
          </a:bodyPr>
          <a:lstStyle/>
          <a:p>
            <a:r>
              <a:rPr lang="es-CO" sz="2400" dirty="0"/>
              <a:t>Configura el espacio de color a </a:t>
            </a:r>
            <a:r>
              <a:rPr lang="es-CO" sz="2400" dirty="0" err="1"/>
              <a:t>sRGB</a:t>
            </a:r>
            <a:r>
              <a:rPr lang="es-CO" sz="2400" dirty="0"/>
              <a:t>, que es el estándar para la mayoría de las aplicaciones y dispositivos, sin embargo, hay muchos disponibles para configurar.</a:t>
            </a:r>
          </a:p>
        </p:txBody>
      </p:sp>
      <p:pic>
        <p:nvPicPr>
          <p:cNvPr id="9" name="Imagen 8">
            <a:extLst>
              <a:ext uri="{FF2B5EF4-FFF2-40B4-BE49-F238E27FC236}">
                <a16:creationId xmlns:a16="http://schemas.microsoft.com/office/drawing/2014/main" id="{505C82DE-F1FE-50EA-E53C-3307B0CA49C9}"/>
              </a:ext>
            </a:extLst>
          </p:cNvPr>
          <p:cNvPicPr>
            <a:picLocks noChangeAspect="1"/>
          </p:cNvPicPr>
          <p:nvPr/>
        </p:nvPicPr>
        <p:blipFill>
          <a:blip r:embed="rId3"/>
          <a:stretch>
            <a:fillRect/>
          </a:stretch>
        </p:blipFill>
        <p:spPr>
          <a:xfrm>
            <a:off x="6096000" y="2084804"/>
            <a:ext cx="5662961" cy="4571357"/>
          </a:xfrm>
          <a:prstGeom prst="rect">
            <a:avLst/>
          </a:prstGeom>
        </p:spPr>
      </p:pic>
      <p:sp>
        <p:nvSpPr>
          <p:cNvPr id="11" name="CuadroTexto 10">
            <a:extLst>
              <a:ext uri="{FF2B5EF4-FFF2-40B4-BE49-F238E27FC236}">
                <a16:creationId xmlns:a16="http://schemas.microsoft.com/office/drawing/2014/main" id="{FA397D83-8594-0141-A41E-BC2A728561A2}"/>
              </a:ext>
            </a:extLst>
          </p:cNvPr>
          <p:cNvSpPr txBox="1"/>
          <p:nvPr/>
        </p:nvSpPr>
        <p:spPr>
          <a:xfrm>
            <a:off x="351396" y="5215173"/>
            <a:ext cx="5662961" cy="646331"/>
          </a:xfrm>
          <a:prstGeom prst="rect">
            <a:avLst/>
          </a:prstGeom>
          <a:noFill/>
        </p:spPr>
        <p:txBody>
          <a:bodyPr wrap="square">
            <a:spAutoFit/>
          </a:bodyPr>
          <a:lstStyle/>
          <a:p>
            <a:r>
              <a:rPr lang="es-CO" dirty="0">
                <a:hlinkClick r:id="rId4"/>
              </a:rPr>
              <a:t>https://docs.opencv.org/4.x/de/df4/group__color__correction.html#ga42184f42d54a04bea24902e4d20d8f46</a:t>
            </a:r>
            <a:r>
              <a:rPr lang="es-CO" dirty="0"/>
              <a:t> </a:t>
            </a:r>
          </a:p>
        </p:txBody>
      </p:sp>
    </p:spTree>
    <p:extLst>
      <p:ext uri="{BB962C8B-B14F-4D97-AF65-F5344CB8AC3E}">
        <p14:creationId xmlns:p14="http://schemas.microsoft.com/office/powerpoint/2010/main" val="1299386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C22128-703D-FB68-6221-10DBE2303779}"/>
              </a:ext>
            </a:extLst>
          </p:cNvPr>
          <p:cNvSpPr>
            <a:spLocks noGrp="1"/>
          </p:cNvSpPr>
          <p:nvPr>
            <p:ph type="title"/>
          </p:nvPr>
        </p:nvSpPr>
        <p:spPr/>
        <p:txBody>
          <a:bodyPr/>
          <a:lstStyle/>
          <a:p>
            <a:r>
              <a:rPr lang="es-ES" dirty="0"/>
              <a:t>Tipo de Matriz de Corrección (CCM)</a:t>
            </a:r>
            <a:endParaRPr lang="es-CO" dirty="0"/>
          </a:p>
        </p:txBody>
      </p:sp>
      <p:sp>
        <p:nvSpPr>
          <p:cNvPr id="3" name="Marcador de contenido 2">
            <a:extLst>
              <a:ext uri="{FF2B5EF4-FFF2-40B4-BE49-F238E27FC236}">
                <a16:creationId xmlns:a16="http://schemas.microsoft.com/office/drawing/2014/main" id="{E3BD78A9-29C8-B2E0-5BA4-70AA8039279D}"/>
              </a:ext>
            </a:extLst>
          </p:cNvPr>
          <p:cNvSpPr>
            <a:spLocks noGrp="1"/>
          </p:cNvSpPr>
          <p:nvPr>
            <p:ph idx="1"/>
          </p:nvPr>
        </p:nvSpPr>
        <p:spPr>
          <a:xfrm>
            <a:off x="555171" y="2275113"/>
            <a:ext cx="4942114" cy="3901849"/>
          </a:xfrm>
        </p:spPr>
        <p:txBody>
          <a:bodyPr/>
          <a:lstStyle/>
          <a:p>
            <a:r>
              <a:rPr lang="es-ES" dirty="0"/>
              <a:t>Establece el tipo de matriz de corrección de color a una matriz de 3x3.</a:t>
            </a:r>
          </a:p>
          <a:p>
            <a:r>
              <a:rPr lang="es-ES" dirty="0"/>
              <a:t>Una matriz 3x3 es común para transformaciones lineales en el espacio de color RGB.</a:t>
            </a:r>
            <a:endParaRPr lang="es-CO" dirty="0"/>
          </a:p>
        </p:txBody>
      </p:sp>
      <p:pic>
        <p:nvPicPr>
          <p:cNvPr id="5" name="Imagen 4">
            <a:extLst>
              <a:ext uri="{FF2B5EF4-FFF2-40B4-BE49-F238E27FC236}">
                <a16:creationId xmlns:a16="http://schemas.microsoft.com/office/drawing/2014/main" id="{4542085B-7BA0-399E-7D76-4C25799869C6}"/>
              </a:ext>
            </a:extLst>
          </p:cNvPr>
          <p:cNvPicPr>
            <a:picLocks noChangeAspect="1"/>
          </p:cNvPicPr>
          <p:nvPr/>
        </p:nvPicPr>
        <p:blipFill>
          <a:blip r:embed="rId2"/>
          <a:stretch>
            <a:fillRect/>
          </a:stretch>
        </p:blipFill>
        <p:spPr>
          <a:xfrm>
            <a:off x="1017542" y="1633632"/>
            <a:ext cx="5296172" cy="349268"/>
          </a:xfrm>
          <a:prstGeom prst="rect">
            <a:avLst/>
          </a:prstGeom>
        </p:spPr>
      </p:pic>
      <p:pic>
        <p:nvPicPr>
          <p:cNvPr id="7" name="Imagen 6">
            <a:extLst>
              <a:ext uri="{FF2B5EF4-FFF2-40B4-BE49-F238E27FC236}">
                <a16:creationId xmlns:a16="http://schemas.microsoft.com/office/drawing/2014/main" id="{43069748-2E05-A680-79F8-307CB130BA2F}"/>
              </a:ext>
            </a:extLst>
          </p:cNvPr>
          <p:cNvPicPr>
            <a:picLocks noChangeAspect="1"/>
          </p:cNvPicPr>
          <p:nvPr/>
        </p:nvPicPr>
        <p:blipFill>
          <a:blip r:embed="rId3"/>
          <a:stretch>
            <a:fillRect/>
          </a:stretch>
        </p:blipFill>
        <p:spPr>
          <a:xfrm>
            <a:off x="5872749" y="2275113"/>
            <a:ext cx="6047107" cy="2856220"/>
          </a:xfrm>
          <a:prstGeom prst="rect">
            <a:avLst/>
          </a:prstGeom>
        </p:spPr>
      </p:pic>
    </p:spTree>
    <p:extLst>
      <p:ext uri="{BB962C8B-B14F-4D97-AF65-F5344CB8AC3E}">
        <p14:creationId xmlns:p14="http://schemas.microsoft.com/office/powerpoint/2010/main" val="2414185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33B77E-9247-F4F9-5D40-2778247BB61A}"/>
              </a:ext>
            </a:extLst>
          </p:cNvPr>
          <p:cNvSpPr>
            <a:spLocks noGrp="1"/>
          </p:cNvSpPr>
          <p:nvPr>
            <p:ph type="title"/>
          </p:nvPr>
        </p:nvSpPr>
        <p:spPr/>
        <p:txBody>
          <a:bodyPr/>
          <a:lstStyle/>
          <a:p>
            <a:r>
              <a:rPr lang="es-CO" dirty="0"/>
              <a:t>Método de distancia</a:t>
            </a:r>
          </a:p>
        </p:txBody>
      </p:sp>
      <p:sp>
        <p:nvSpPr>
          <p:cNvPr id="3" name="Marcador de contenido 2">
            <a:extLst>
              <a:ext uri="{FF2B5EF4-FFF2-40B4-BE49-F238E27FC236}">
                <a16:creationId xmlns:a16="http://schemas.microsoft.com/office/drawing/2014/main" id="{C2DBDD86-1705-90C1-7C58-301A1E6F4F51}"/>
              </a:ext>
            </a:extLst>
          </p:cNvPr>
          <p:cNvSpPr>
            <a:spLocks noGrp="1"/>
          </p:cNvSpPr>
          <p:nvPr>
            <p:ph idx="1"/>
          </p:nvPr>
        </p:nvSpPr>
        <p:spPr>
          <a:xfrm>
            <a:off x="130629" y="2318657"/>
            <a:ext cx="4931229" cy="4174218"/>
          </a:xfrm>
        </p:spPr>
        <p:txBody>
          <a:bodyPr/>
          <a:lstStyle/>
          <a:p>
            <a:r>
              <a:rPr lang="es-ES" dirty="0"/>
              <a:t>Utiliza el método de distancia </a:t>
            </a:r>
            <a:r>
              <a:rPr lang="es-ES" i="1" dirty="0"/>
              <a:t>CIE2000</a:t>
            </a:r>
            <a:r>
              <a:rPr lang="es-ES" dirty="0"/>
              <a:t>, que es un modelo avanzado para medir diferencias de color percibidas.</a:t>
            </a:r>
          </a:p>
          <a:p>
            <a:r>
              <a:rPr lang="es-ES" dirty="0"/>
              <a:t>Ayuda a minimizar la diferencia entre los colores corregidos y los colores de referencia.</a:t>
            </a:r>
            <a:endParaRPr lang="es-CO" dirty="0"/>
          </a:p>
        </p:txBody>
      </p:sp>
      <p:pic>
        <p:nvPicPr>
          <p:cNvPr id="5" name="Imagen 4">
            <a:extLst>
              <a:ext uri="{FF2B5EF4-FFF2-40B4-BE49-F238E27FC236}">
                <a16:creationId xmlns:a16="http://schemas.microsoft.com/office/drawing/2014/main" id="{7F8F44BB-28E5-7702-D9C2-6EE25819A3DC}"/>
              </a:ext>
            </a:extLst>
          </p:cNvPr>
          <p:cNvPicPr>
            <a:picLocks noChangeAspect="1"/>
          </p:cNvPicPr>
          <p:nvPr/>
        </p:nvPicPr>
        <p:blipFill>
          <a:blip r:embed="rId2"/>
          <a:stretch>
            <a:fillRect/>
          </a:stretch>
        </p:blipFill>
        <p:spPr>
          <a:xfrm>
            <a:off x="838200" y="1586698"/>
            <a:ext cx="6667843" cy="342918"/>
          </a:xfrm>
          <a:prstGeom prst="rect">
            <a:avLst/>
          </a:prstGeom>
        </p:spPr>
      </p:pic>
      <p:pic>
        <p:nvPicPr>
          <p:cNvPr id="7" name="Imagen 6">
            <a:extLst>
              <a:ext uri="{FF2B5EF4-FFF2-40B4-BE49-F238E27FC236}">
                <a16:creationId xmlns:a16="http://schemas.microsoft.com/office/drawing/2014/main" id="{53F6A5C1-34FC-C1FE-82A1-855D0CA05A7F}"/>
              </a:ext>
            </a:extLst>
          </p:cNvPr>
          <p:cNvPicPr>
            <a:picLocks noChangeAspect="1"/>
          </p:cNvPicPr>
          <p:nvPr/>
        </p:nvPicPr>
        <p:blipFill>
          <a:blip r:embed="rId3"/>
          <a:stretch>
            <a:fillRect/>
          </a:stretch>
        </p:blipFill>
        <p:spPr>
          <a:xfrm>
            <a:off x="5158688" y="2177143"/>
            <a:ext cx="7033312" cy="4680857"/>
          </a:xfrm>
          <a:prstGeom prst="rect">
            <a:avLst/>
          </a:prstGeom>
        </p:spPr>
      </p:pic>
      <p:sp>
        <p:nvSpPr>
          <p:cNvPr id="9" name="CuadroTexto 8">
            <a:extLst>
              <a:ext uri="{FF2B5EF4-FFF2-40B4-BE49-F238E27FC236}">
                <a16:creationId xmlns:a16="http://schemas.microsoft.com/office/drawing/2014/main" id="{CCCCD60C-DF70-3A2E-DEE5-3A6148F723E3}"/>
              </a:ext>
            </a:extLst>
          </p:cNvPr>
          <p:cNvSpPr txBox="1"/>
          <p:nvPr/>
        </p:nvSpPr>
        <p:spPr>
          <a:xfrm>
            <a:off x="130629" y="6211669"/>
            <a:ext cx="4931229" cy="430887"/>
          </a:xfrm>
          <a:prstGeom prst="rect">
            <a:avLst/>
          </a:prstGeom>
          <a:noFill/>
        </p:spPr>
        <p:txBody>
          <a:bodyPr wrap="square">
            <a:spAutoFit/>
          </a:bodyPr>
          <a:lstStyle/>
          <a:p>
            <a:r>
              <a:rPr lang="es-CO" sz="1050" dirty="0"/>
              <a:t>Más sobre la CIE2000 </a:t>
            </a:r>
            <a:r>
              <a:rPr lang="es-CO" sz="1050" dirty="0">
                <a:hlinkClick r:id="rId4"/>
              </a:rPr>
              <a:t>https://sensing.konicaminolta.us/mx/blog/caracteristicas-de-la-formula-cie-2000-para-diferenciar-color/</a:t>
            </a:r>
            <a:r>
              <a:rPr lang="es-CO" sz="1050" dirty="0"/>
              <a:t> </a:t>
            </a:r>
          </a:p>
        </p:txBody>
      </p:sp>
    </p:spTree>
    <p:extLst>
      <p:ext uri="{BB962C8B-B14F-4D97-AF65-F5344CB8AC3E}">
        <p14:creationId xmlns:p14="http://schemas.microsoft.com/office/powerpoint/2010/main" val="1288873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FA497C-D58F-EEE9-E3DA-198A7D52691E}"/>
              </a:ext>
            </a:extLst>
          </p:cNvPr>
          <p:cNvSpPr>
            <a:spLocks noGrp="1"/>
          </p:cNvSpPr>
          <p:nvPr>
            <p:ph type="title"/>
          </p:nvPr>
        </p:nvSpPr>
        <p:spPr>
          <a:xfrm>
            <a:off x="544285" y="52972"/>
            <a:ext cx="10515600" cy="1325563"/>
          </a:xfrm>
        </p:spPr>
        <p:txBody>
          <a:bodyPr/>
          <a:lstStyle/>
          <a:p>
            <a:r>
              <a:rPr lang="es-CO" dirty="0"/>
              <a:t>Linealización de la Cámara</a:t>
            </a:r>
          </a:p>
        </p:txBody>
      </p:sp>
      <p:sp>
        <p:nvSpPr>
          <p:cNvPr id="3" name="Marcador de contenido 2">
            <a:extLst>
              <a:ext uri="{FF2B5EF4-FFF2-40B4-BE49-F238E27FC236}">
                <a16:creationId xmlns:a16="http://schemas.microsoft.com/office/drawing/2014/main" id="{F3C8CBC8-D61F-68CC-C223-B981494898C4}"/>
              </a:ext>
            </a:extLst>
          </p:cNvPr>
          <p:cNvSpPr>
            <a:spLocks noGrp="1"/>
          </p:cNvSpPr>
          <p:nvPr>
            <p:ph idx="1"/>
          </p:nvPr>
        </p:nvSpPr>
        <p:spPr>
          <a:xfrm>
            <a:off x="217714" y="1825625"/>
            <a:ext cx="11487498" cy="1875518"/>
          </a:xfrm>
        </p:spPr>
        <p:txBody>
          <a:bodyPr>
            <a:normAutofit fontScale="85000" lnSpcReduction="10000"/>
          </a:bodyPr>
          <a:lstStyle/>
          <a:p>
            <a:r>
              <a:rPr lang="es-ES" dirty="0"/>
              <a:t>Permite aplicar diferentes métodos de </a:t>
            </a:r>
            <a:r>
              <a:rPr lang="es-ES" b="1" dirty="0"/>
              <a:t>linealización</a:t>
            </a:r>
            <a:r>
              <a:rPr lang="es-ES" dirty="0"/>
              <a:t> en el proceso de corrección de color.</a:t>
            </a:r>
          </a:p>
          <a:p>
            <a:r>
              <a:rPr lang="es-ES" dirty="0"/>
              <a:t>La </a:t>
            </a:r>
            <a:r>
              <a:rPr lang="es-ES" b="1" dirty="0"/>
              <a:t>linealización</a:t>
            </a:r>
            <a:r>
              <a:rPr lang="es-ES" dirty="0"/>
              <a:t> es importante en la corrección de color porque muchos dispositivos de captura, como cámaras, no representan la luz de manera lineal, sino que aplican alguna forma de curva de respuesta no lineal, como el </a:t>
            </a:r>
            <a:r>
              <a:rPr lang="es-ES" b="1" dirty="0"/>
              <a:t>gamma</a:t>
            </a:r>
            <a:endParaRPr lang="es-CO" dirty="0"/>
          </a:p>
        </p:txBody>
      </p:sp>
      <p:sp>
        <p:nvSpPr>
          <p:cNvPr id="5" name="CuadroTexto 4">
            <a:extLst>
              <a:ext uri="{FF2B5EF4-FFF2-40B4-BE49-F238E27FC236}">
                <a16:creationId xmlns:a16="http://schemas.microsoft.com/office/drawing/2014/main" id="{E4DAF57D-5B4B-B147-D0D0-9197685CBDFE}"/>
              </a:ext>
            </a:extLst>
          </p:cNvPr>
          <p:cNvSpPr txBox="1"/>
          <p:nvPr/>
        </p:nvSpPr>
        <p:spPr>
          <a:xfrm>
            <a:off x="97972" y="6311900"/>
            <a:ext cx="6096000" cy="369332"/>
          </a:xfrm>
          <a:prstGeom prst="rect">
            <a:avLst/>
          </a:prstGeom>
          <a:noFill/>
        </p:spPr>
        <p:txBody>
          <a:bodyPr wrap="square">
            <a:spAutoFit/>
          </a:bodyPr>
          <a:lstStyle/>
          <a:p>
            <a:r>
              <a:rPr lang="es-CO" sz="900" dirty="0"/>
              <a:t>Ver más en: </a:t>
            </a:r>
            <a:r>
              <a:rPr lang="es-CO" sz="900" dirty="0">
                <a:hlinkClick r:id="rId2"/>
              </a:rPr>
              <a:t>https://docs.opencv.org/4.x/de/df4/group__color__correction.html#gafe5da1d946c69c97d42acddd476cc89b</a:t>
            </a:r>
            <a:r>
              <a:rPr lang="es-CO" sz="900" dirty="0"/>
              <a:t> </a:t>
            </a:r>
          </a:p>
        </p:txBody>
      </p:sp>
      <p:pic>
        <p:nvPicPr>
          <p:cNvPr id="7" name="Imagen 6">
            <a:extLst>
              <a:ext uri="{FF2B5EF4-FFF2-40B4-BE49-F238E27FC236}">
                <a16:creationId xmlns:a16="http://schemas.microsoft.com/office/drawing/2014/main" id="{F3623036-D0FE-8947-E0CC-ED58D929E7CD}"/>
              </a:ext>
            </a:extLst>
          </p:cNvPr>
          <p:cNvPicPr>
            <a:picLocks noChangeAspect="1"/>
          </p:cNvPicPr>
          <p:nvPr/>
        </p:nvPicPr>
        <p:blipFill>
          <a:blip r:embed="rId3"/>
          <a:stretch>
            <a:fillRect/>
          </a:stretch>
        </p:blipFill>
        <p:spPr>
          <a:xfrm>
            <a:off x="2579914" y="1284385"/>
            <a:ext cx="6763098" cy="304816"/>
          </a:xfrm>
          <a:prstGeom prst="rect">
            <a:avLst/>
          </a:prstGeom>
        </p:spPr>
      </p:pic>
      <p:pic>
        <p:nvPicPr>
          <p:cNvPr id="9" name="Imagen 8">
            <a:extLst>
              <a:ext uri="{FF2B5EF4-FFF2-40B4-BE49-F238E27FC236}">
                <a16:creationId xmlns:a16="http://schemas.microsoft.com/office/drawing/2014/main" id="{38D4BC7A-B0A2-7ED2-EC65-38B83EB504A7}"/>
              </a:ext>
            </a:extLst>
          </p:cNvPr>
          <p:cNvPicPr>
            <a:picLocks noChangeAspect="1"/>
          </p:cNvPicPr>
          <p:nvPr/>
        </p:nvPicPr>
        <p:blipFill>
          <a:blip r:embed="rId4"/>
          <a:stretch>
            <a:fillRect/>
          </a:stretch>
        </p:blipFill>
        <p:spPr>
          <a:xfrm>
            <a:off x="1968257" y="3579069"/>
            <a:ext cx="8451430" cy="2854906"/>
          </a:xfrm>
          <a:prstGeom prst="rect">
            <a:avLst/>
          </a:prstGeom>
        </p:spPr>
      </p:pic>
    </p:spTree>
    <p:extLst>
      <p:ext uri="{BB962C8B-B14F-4D97-AF65-F5344CB8AC3E}">
        <p14:creationId xmlns:p14="http://schemas.microsoft.com/office/powerpoint/2010/main" val="105059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2C9859F-30C5-F70B-1955-A3911F863BA6}"/>
              </a:ext>
            </a:extLst>
          </p:cNvPr>
          <p:cNvSpPr>
            <a:spLocks noGrp="1"/>
          </p:cNvSpPr>
          <p:nvPr>
            <p:ph type="title"/>
          </p:nvPr>
        </p:nvSpPr>
        <p:spPr>
          <a:xfrm>
            <a:off x="638881" y="457200"/>
            <a:ext cx="10909640" cy="1368614"/>
          </a:xfrm>
        </p:spPr>
        <p:txBody>
          <a:bodyPr vert="horz" lIns="91440" tIns="45720" rIns="91440" bIns="45720" rtlCol="0" anchor="ctr">
            <a:normAutofit fontScale="90000"/>
          </a:bodyPr>
          <a:lstStyle/>
          <a:p>
            <a:pPr algn="ctr"/>
            <a:r>
              <a:rPr lang="en-US" sz="5600" dirty="0" err="1"/>
              <a:t>Ejemplo</a:t>
            </a:r>
            <a:r>
              <a:rPr lang="en-US" sz="5600" dirty="0"/>
              <a:t> </a:t>
            </a:r>
            <a:r>
              <a:rPr lang="en-US" sz="5600" dirty="0" err="1"/>
              <a:t>práctico</a:t>
            </a:r>
            <a:r>
              <a:rPr lang="en-US" sz="5600" dirty="0"/>
              <a:t> disponible </a:t>
            </a:r>
            <a:r>
              <a:rPr lang="en-US" sz="5600" dirty="0" err="1"/>
              <a:t>en</a:t>
            </a:r>
            <a:r>
              <a:rPr lang="en-US" sz="5600" dirty="0"/>
              <a:t> </a:t>
            </a:r>
            <a:r>
              <a:rPr lang="en-US" sz="5600" dirty="0" err="1"/>
              <a:t>Github</a:t>
            </a:r>
            <a:endParaRPr lang="en-US" sz="5600" dirty="0"/>
          </a:p>
        </p:txBody>
      </p:sp>
      <p:sp>
        <p:nvSpPr>
          <p:cNvPr id="3" name="Marcador de contenido 2">
            <a:extLst>
              <a:ext uri="{FF2B5EF4-FFF2-40B4-BE49-F238E27FC236}">
                <a16:creationId xmlns:a16="http://schemas.microsoft.com/office/drawing/2014/main" id="{EFEE69C7-E075-5370-621C-65CB585756F1}"/>
              </a:ext>
            </a:extLst>
          </p:cNvPr>
          <p:cNvSpPr>
            <a:spLocks noGrp="1"/>
          </p:cNvSpPr>
          <p:nvPr>
            <p:ph idx="1"/>
          </p:nvPr>
        </p:nvSpPr>
        <p:spPr>
          <a:xfrm>
            <a:off x="638881" y="1922561"/>
            <a:ext cx="10909643" cy="552659"/>
          </a:xfrm>
        </p:spPr>
        <p:txBody>
          <a:bodyPr vert="horz" lIns="91440" tIns="45720" rIns="91440" bIns="45720" rtlCol="0" anchor="ctr">
            <a:normAutofit/>
          </a:bodyPr>
          <a:lstStyle/>
          <a:p>
            <a:pPr marL="0" indent="0" algn="ctr">
              <a:buNone/>
            </a:pPr>
            <a:r>
              <a:rPr lang="en-US" sz="2400"/>
              <a:t>Disponible en : </a:t>
            </a:r>
            <a:r>
              <a:rPr lang="en-US" sz="2400">
                <a:hlinkClick r:id="rId2"/>
              </a:rPr>
              <a:t>https://github.com/calderonf/OpenCV-Color-Calibration</a:t>
            </a:r>
            <a:r>
              <a:rPr lang="en-US" sz="2400"/>
              <a:t> </a:t>
            </a:r>
          </a:p>
        </p:txBody>
      </p:sp>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Un conjunto de imágenes de una persona&#10;&#10;Descripción generada automáticamente con confianza media">
            <a:extLst>
              <a:ext uri="{FF2B5EF4-FFF2-40B4-BE49-F238E27FC236}">
                <a16:creationId xmlns:a16="http://schemas.microsoft.com/office/drawing/2014/main" id="{8DF2E75B-42BF-AAF0-D187-C5B6C7C5C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6451" y="2903501"/>
            <a:ext cx="2332070" cy="1556657"/>
          </a:xfrm>
          <a:prstGeom prst="rect">
            <a:avLst/>
          </a:prstGeom>
        </p:spPr>
      </p:pic>
      <p:pic>
        <p:nvPicPr>
          <p:cNvPr id="5" name="Imagen 4" descr="Un conjunto de imágenes de una persona&#10;&#10;Descripción generada automáticamente con confianza media">
            <a:extLst>
              <a:ext uri="{FF2B5EF4-FFF2-40B4-BE49-F238E27FC236}">
                <a16:creationId xmlns:a16="http://schemas.microsoft.com/office/drawing/2014/main" id="{1DDA5E54-12A2-914F-9664-3EE1D8247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6451" y="4677872"/>
            <a:ext cx="2332070" cy="1556657"/>
          </a:xfrm>
          <a:prstGeom prst="rect">
            <a:avLst/>
          </a:prstGeom>
        </p:spPr>
      </p:pic>
      <p:pic>
        <p:nvPicPr>
          <p:cNvPr id="7" name="Imagen 6">
            <a:extLst>
              <a:ext uri="{FF2B5EF4-FFF2-40B4-BE49-F238E27FC236}">
                <a16:creationId xmlns:a16="http://schemas.microsoft.com/office/drawing/2014/main" id="{B26043F0-ADFA-E27F-0100-B948A0BF894A}"/>
              </a:ext>
            </a:extLst>
          </p:cNvPr>
          <p:cNvPicPr>
            <a:picLocks noChangeAspect="1"/>
          </p:cNvPicPr>
          <p:nvPr/>
        </p:nvPicPr>
        <p:blipFill>
          <a:blip r:embed="rId5"/>
          <a:stretch>
            <a:fillRect/>
          </a:stretch>
        </p:blipFill>
        <p:spPr>
          <a:xfrm>
            <a:off x="638881" y="2571967"/>
            <a:ext cx="3719976" cy="3719976"/>
          </a:xfrm>
          <a:prstGeom prst="rect">
            <a:avLst/>
          </a:prstGeom>
        </p:spPr>
      </p:pic>
      <p:pic>
        <p:nvPicPr>
          <p:cNvPr id="9" name="Imagen 8">
            <a:extLst>
              <a:ext uri="{FF2B5EF4-FFF2-40B4-BE49-F238E27FC236}">
                <a16:creationId xmlns:a16="http://schemas.microsoft.com/office/drawing/2014/main" id="{FD65B7A2-EE97-4597-357F-AF70A633B9B6}"/>
              </a:ext>
            </a:extLst>
          </p:cNvPr>
          <p:cNvPicPr>
            <a:picLocks noChangeAspect="1"/>
          </p:cNvPicPr>
          <p:nvPr/>
        </p:nvPicPr>
        <p:blipFill>
          <a:blip r:embed="rId6"/>
          <a:stretch>
            <a:fillRect/>
          </a:stretch>
        </p:blipFill>
        <p:spPr>
          <a:xfrm>
            <a:off x="4864349" y="2631315"/>
            <a:ext cx="3719976" cy="4112675"/>
          </a:xfrm>
          <a:prstGeom prst="rect">
            <a:avLst/>
          </a:prstGeom>
        </p:spPr>
      </p:pic>
    </p:spTree>
    <p:extLst>
      <p:ext uri="{BB962C8B-B14F-4D97-AF65-F5344CB8AC3E}">
        <p14:creationId xmlns:p14="http://schemas.microsoft.com/office/powerpoint/2010/main" val="3771603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CCD17E-8D51-F4BE-1479-1287D30E9651}"/>
              </a:ext>
            </a:extLst>
          </p:cNvPr>
          <p:cNvSpPr>
            <a:spLocks noGrp="1"/>
          </p:cNvSpPr>
          <p:nvPr>
            <p:ph type="title"/>
          </p:nvPr>
        </p:nvSpPr>
        <p:spPr>
          <a:xfrm>
            <a:off x="5868557" y="1138036"/>
            <a:ext cx="5444382" cy="1402470"/>
          </a:xfrm>
        </p:spPr>
        <p:txBody>
          <a:bodyPr anchor="t">
            <a:normAutofit/>
          </a:bodyPr>
          <a:lstStyle/>
          <a:p>
            <a:r>
              <a:rPr lang="es-CO" sz="3200"/>
              <a:t>Recomendaciones</a:t>
            </a:r>
          </a:p>
        </p:txBody>
      </p:sp>
      <p:pic>
        <p:nvPicPr>
          <p:cNvPr id="5" name="Picture 4">
            <a:extLst>
              <a:ext uri="{FF2B5EF4-FFF2-40B4-BE49-F238E27FC236}">
                <a16:creationId xmlns:a16="http://schemas.microsoft.com/office/drawing/2014/main" id="{C5731902-6A04-5A1E-2EF1-110B919585EA}"/>
              </a:ext>
            </a:extLst>
          </p:cNvPr>
          <p:cNvPicPr>
            <a:picLocks noChangeAspect="1"/>
          </p:cNvPicPr>
          <p:nvPr/>
        </p:nvPicPr>
        <p:blipFill>
          <a:blip r:embed="rId2"/>
          <a:srcRect l="34667" r="23083"/>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FE528D4E-3297-8C2B-338E-399CED56F0BF}"/>
              </a:ext>
            </a:extLst>
          </p:cNvPr>
          <p:cNvSpPr>
            <a:spLocks noGrp="1"/>
          </p:cNvSpPr>
          <p:nvPr>
            <p:ph idx="1"/>
          </p:nvPr>
        </p:nvSpPr>
        <p:spPr>
          <a:xfrm>
            <a:off x="5868557" y="2551176"/>
            <a:ext cx="5444382" cy="3591207"/>
          </a:xfrm>
        </p:spPr>
        <p:txBody>
          <a:bodyPr>
            <a:normAutofit/>
          </a:bodyPr>
          <a:lstStyle/>
          <a:p>
            <a:r>
              <a:rPr lang="es-ES" sz="1700" b="1"/>
              <a:t>Calibra tu cámara antes de cada sesión: </a:t>
            </a:r>
            <a:r>
              <a:rPr lang="es-ES" sz="1700"/>
              <a:t>Utiliza una carta de calibración de color para ajustar las cámaras antes de tomar imágenes. Esto es especialmente importante en exteriores con luz cambiante.</a:t>
            </a:r>
          </a:p>
          <a:p>
            <a:r>
              <a:rPr lang="es-ES" sz="1700" b="1"/>
              <a:t>Ajusta el balance de blancos: </a:t>
            </a:r>
            <a:r>
              <a:rPr lang="es-ES" sz="1700"/>
              <a:t>Configura el balance de blancos manualmente o usando herramientas automáticas para que coincida con la temperatura de color de la luz disponible.</a:t>
            </a:r>
          </a:p>
          <a:p>
            <a:r>
              <a:rPr lang="es-ES" sz="1700" b="1"/>
              <a:t>Captura en formato RAW: </a:t>
            </a:r>
            <a:r>
              <a:rPr lang="es-ES" sz="1700"/>
              <a:t>Siempre que sea posible, captura las imágenes en formato RAW para obtener más flexibilidad y precisión en la corrección de color en la postproducción.</a:t>
            </a:r>
            <a:endParaRPr lang="es-CO" sz="1700"/>
          </a:p>
        </p:txBody>
      </p:sp>
    </p:spTree>
    <p:extLst>
      <p:ext uri="{BB962C8B-B14F-4D97-AF65-F5344CB8AC3E}">
        <p14:creationId xmlns:p14="http://schemas.microsoft.com/office/powerpoint/2010/main" val="1424240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res cosechadoras recolectando trigo">
            <a:extLst>
              <a:ext uri="{FF2B5EF4-FFF2-40B4-BE49-F238E27FC236}">
                <a16:creationId xmlns:a16="http://schemas.microsoft.com/office/drawing/2014/main" id="{04D43CB2-CFA1-832D-2201-71A0D714CCF7}"/>
              </a:ext>
            </a:extLst>
          </p:cNvPr>
          <p:cNvPicPr>
            <a:picLocks noChangeAspect="1"/>
          </p:cNvPicPr>
          <p:nvPr/>
        </p:nvPicPr>
        <p:blipFill>
          <a:blip r:embed="rId2"/>
          <a:srcRect l="40985" r="5370" b="-1"/>
          <a:stretch/>
        </p:blipFill>
        <p:spPr>
          <a:xfrm>
            <a:off x="-352560"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1E004E4-D1A6-3F70-02B4-37DA7FD8B876}"/>
              </a:ext>
            </a:extLst>
          </p:cNvPr>
          <p:cNvSpPr>
            <a:spLocks noGrp="1"/>
          </p:cNvSpPr>
          <p:nvPr>
            <p:ph type="title"/>
          </p:nvPr>
        </p:nvSpPr>
        <p:spPr>
          <a:xfrm>
            <a:off x="6115317" y="405685"/>
            <a:ext cx="5464968" cy="1559301"/>
          </a:xfrm>
        </p:spPr>
        <p:txBody>
          <a:bodyPr>
            <a:normAutofit/>
          </a:bodyPr>
          <a:lstStyle/>
          <a:p>
            <a:r>
              <a:rPr lang="es-CO" sz="4000"/>
              <a:t>Conclusiones</a:t>
            </a:r>
          </a:p>
        </p:txBody>
      </p:sp>
      <p:sp>
        <p:nvSpPr>
          <p:cNvPr id="3" name="Marcador de contenido 2">
            <a:extLst>
              <a:ext uri="{FF2B5EF4-FFF2-40B4-BE49-F238E27FC236}">
                <a16:creationId xmlns:a16="http://schemas.microsoft.com/office/drawing/2014/main" id="{15192A25-BE92-A6D6-4194-98F33535FC7A}"/>
              </a:ext>
            </a:extLst>
          </p:cNvPr>
          <p:cNvSpPr>
            <a:spLocks noGrp="1"/>
          </p:cNvSpPr>
          <p:nvPr>
            <p:ph idx="1"/>
          </p:nvPr>
        </p:nvSpPr>
        <p:spPr>
          <a:xfrm>
            <a:off x="5410197" y="2471057"/>
            <a:ext cx="6518517" cy="4247993"/>
          </a:xfrm>
        </p:spPr>
        <p:txBody>
          <a:bodyPr anchor="ctr">
            <a:normAutofit/>
          </a:bodyPr>
          <a:lstStyle/>
          <a:p>
            <a:r>
              <a:rPr lang="es-ES" sz="2000" b="1" dirty="0"/>
              <a:t>Precisión en la evaluación agrícola</a:t>
            </a:r>
            <a:r>
              <a:rPr lang="es-ES" sz="2000" dirty="0"/>
              <a:t>: La calibración de color garantiza que las imágenes reflejen fielmente el estado de los cultivos, lo que mejora la precisión en la identificación de plagas, enfermedades y anomalías.</a:t>
            </a:r>
          </a:p>
          <a:p>
            <a:r>
              <a:rPr lang="es-ES" sz="2000" b="1" dirty="0"/>
              <a:t>Estandarización de datos</a:t>
            </a:r>
            <a:r>
              <a:rPr lang="es-ES" sz="2000" dirty="0"/>
              <a:t>: Calibrar las cámaras asegura que los datos sean comparables a lo largo del tiempo y entre diferentes ubicaciones, estandarizando los resultados.</a:t>
            </a:r>
          </a:p>
          <a:p>
            <a:r>
              <a:rPr lang="es-ES" sz="2000" b="1" dirty="0"/>
              <a:t>Mejora en la toma de decisiones</a:t>
            </a:r>
            <a:r>
              <a:rPr lang="es-ES" sz="2000" dirty="0"/>
              <a:t>: Información precisa derivada de imágenes calibradas permite tomar decisiones más acertadas en la gestión de cultivos y optimización de recursos. </a:t>
            </a:r>
            <a:endParaRPr lang="es-CO" sz="2000" dirty="0"/>
          </a:p>
        </p:txBody>
      </p:sp>
    </p:spTree>
    <p:extLst>
      <p:ext uri="{BB962C8B-B14F-4D97-AF65-F5344CB8AC3E}">
        <p14:creationId xmlns:p14="http://schemas.microsoft.com/office/powerpoint/2010/main" val="2741694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5D52AA3-6936-40BD-6BD8-795FED759E5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Gracias</a:t>
            </a:r>
          </a:p>
        </p:txBody>
      </p:sp>
      <p:sp>
        <p:nvSpPr>
          <p:cNvPr id="6" name="CuadroTexto 5">
            <a:extLst>
              <a:ext uri="{FF2B5EF4-FFF2-40B4-BE49-F238E27FC236}">
                <a16:creationId xmlns:a16="http://schemas.microsoft.com/office/drawing/2014/main" id="{CEF018A9-FB14-B6AA-625E-348DB7B099CB}"/>
              </a:ext>
            </a:extLst>
          </p:cNvPr>
          <p:cNvSpPr txBox="1"/>
          <p:nvPr/>
        </p:nvSpPr>
        <p:spPr>
          <a:xfrm>
            <a:off x="0" y="6418666"/>
            <a:ext cx="5285717" cy="635892"/>
          </a:xfrm>
          <a:prstGeom prst="rect">
            <a:avLst/>
          </a:prstGeom>
        </p:spPr>
        <p:txBody>
          <a:bodyPr vert="horz" lIns="91440" tIns="45720" rIns="91440" bIns="45720" rtlCol="0">
            <a:normAutofit/>
          </a:bodyPr>
          <a:lstStyle/>
          <a:p>
            <a:pPr>
              <a:lnSpc>
                <a:spcPct val="90000"/>
              </a:lnSpc>
              <a:spcBef>
                <a:spcPts val="1000"/>
              </a:spcBef>
            </a:pPr>
            <a:r>
              <a:rPr lang="en-US" sz="1600" kern="1200" dirty="0">
                <a:solidFill>
                  <a:schemeClr val="tx1"/>
                </a:solidFill>
                <a:latin typeface="+mn-lt"/>
                <a:ea typeface="+mn-ea"/>
                <a:cs typeface="+mn-cs"/>
              </a:rPr>
              <a:t>Imagen </a:t>
            </a:r>
            <a:r>
              <a:rPr lang="en-US" sz="1600" kern="1200" dirty="0" err="1">
                <a:solidFill>
                  <a:schemeClr val="tx1"/>
                </a:solidFill>
                <a:latin typeface="+mn-lt"/>
                <a:ea typeface="+mn-ea"/>
                <a:cs typeface="+mn-cs"/>
              </a:rPr>
              <a:t>generada</a:t>
            </a:r>
            <a:r>
              <a:rPr lang="en-US" sz="1600" kern="1200" dirty="0">
                <a:solidFill>
                  <a:schemeClr val="tx1"/>
                </a:solidFill>
                <a:latin typeface="+mn-lt"/>
                <a:ea typeface="+mn-ea"/>
                <a:cs typeface="+mn-cs"/>
              </a:rPr>
              <a:t> con Dall-e 3 y </a:t>
            </a:r>
            <a:r>
              <a:rPr lang="en-US" sz="1600" kern="1200" dirty="0" err="1">
                <a:solidFill>
                  <a:schemeClr val="tx1"/>
                </a:solidFill>
                <a:latin typeface="+mn-lt"/>
                <a:ea typeface="+mn-ea"/>
                <a:cs typeface="+mn-cs"/>
              </a:rPr>
              <a:t>animada</a:t>
            </a:r>
            <a:r>
              <a:rPr lang="en-US" sz="1600" kern="1200" dirty="0">
                <a:solidFill>
                  <a:schemeClr val="tx1"/>
                </a:solidFill>
                <a:latin typeface="+mn-lt"/>
                <a:ea typeface="+mn-ea"/>
                <a:cs typeface="+mn-cs"/>
              </a:rPr>
              <a:t> con lumalabs.ai</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The_person_wonders_why_corn_is_blue__scratches_his_head_with_his_left_hand_585f14">
            <a:hlinkClick r:id="" action="ppaction://media"/>
            <a:extLst>
              <a:ext uri="{FF2B5EF4-FFF2-40B4-BE49-F238E27FC236}">
                <a16:creationId xmlns:a16="http://schemas.microsoft.com/office/drawing/2014/main" id="{A7D6DCEA-E88E-78CB-1D53-CDD7930649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77544" y="108858"/>
            <a:ext cx="6559344" cy="6559344"/>
          </a:xfrm>
          <a:prstGeom prst="rect">
            <a:avLst/>
          </a:prstGeom>
          <a:ln>
            <a:noFill/>
          </a:ln>
          <a:effectLst>
            <a:softEdge rad="112500"/>
          </a:effectLst>
        </p:spPr>
      </p:pic>
    </p:spTree>
    <p:extLst>
      <p:ext uri="{BB962C8B-B14F-4D97-AF65-F5344CB8AC3E}">
        <p14:creationId xmlns:p14="http://schemas.microsoft.com/office/powerpoint/2010/main" val="137354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504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repeatCount="indefinite" fill="hold" display="0">
                  <p:stCondLst>
                    <p:cond delay="indefinite"/>
                  </p:stCondLst>
                </p:cTn>
                <p:tgtEl>
                  <p:spTgt spid="9"/>
                </p:tgtEl>
              </p:cMediaNode>
            </p:video>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9"/>
                                        </p:tgtEl>
                                      </p:cBhvr>
                                    </p:cmd>
                                  </p:childTnLst>
                                </p:cTn>
                              </p:par>
                            </p:childTnLst>
                          </p:cTn>
                        </p:par>
                      </p:childTnLst>
                    </p:cTn>
                  </p:par>
                </p:childTnLst>
              </p:cTn>
              <p:nextCondLst>
                <p:cond evt="onClick" delay="0">
                  <p:tgtEl>
                    <p:spTgt spid="9"/>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Un espectro de luces con diferentes colores">
            <a:extLst>
              <a:ext uri="{FF2B5EF4-FFF2-40B4-BE49-F238E27FC236}">
                <a16:creationId xmlns:a16="http://schemas.microsoft.com/office/drawing/2014/main" id="{0A6EC749-2320-E02E-EF00-A16DEC46A646}"/>
              </a:ext>
            </a:extLst>
          </p:cNvPr>
          <p:cNvPicPr>
            <a:picLocks noChangeAspect="1"/>
          </p:cNvPicPr>
          <p:nvPr/>
        </p:nvPicPr>
        <p:blipFill>
          <a:blip r:embed="rId2"/>
          <a:srcRect l="38673" r="8866"/>
          <a:stretch/>
        </p:blipFill>
        <p:spPr>
          <a:xfrm>
            <a:off x="-1" y="-2"/>
            <a:ext cx="5410198" cy="6858002"/>
          </a:xfrm>
          <a:prstGeom prst="rect">
            <a:avLst/>
          </a:prstGeom>
        </p:spPr>
      </p:pic>
      <p:sp useBgFill="1">
        <p:nvSpPr>
          <p:cNvPr id="15"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36629FC-AE21-2CA6-F0CF-BD9D17D166DD}"/>
              </a:ext>
            </a:extLst>
          </p:cNvPr>
          <p:cNvSpPr>
            <a:spLocks noGrp="1"/>
          </p:cNvSpPr>
          <p:nvPr>
            <p:ph type="title"/>
          </p:nvPr>
        </p:nvSpPr>
        <p:spPr>
          <a:xfrm>
            <a:off x="6115317" y="405685"/>
            <a:ext cx="5464968" cy="1559301"/>
          </a:xfrm>
        </p:spPr>
        <p:txBody>
          <a:bodyPr>
            <a:normAutofit/>
          </a:bodyPr>
          <a:lstStyle/>
          <a:p>
            <a:r>
              <a:rPr lang="es-CO" sz="4000" b="1" i="0">
                <a:effectLst/>
                <a:latin typeface="source sans pro" panose="020B0503030403020204" pitchFamily="34" charset="0"/>
              </a:rPr>
              <a:t>¿Qué es el color?</a:t>
            </a:r>
            <a:endParaRPr lang="es-CO" sz="4000"/>
          </a:p>
        </p:txBody>
      </p:sp>
      <p:sp>
        <p:nvSpPr>
          <p:cNvPr id="3" name="Marcador de contenido 2">
            <a:extLst>
              <a:ext uri="{FF2B5EF4-FFF2-40B4-BE49-F238E27FC236}">
                <a16:creationId xmlns:a16="http://schemas.microsoft.com/office/drawing/2014/main" id="{20CE5364-DD3C-C2EE-2361-4EA78AC529AA}"/>
              </a:ext>
            </a:extLst>
          </p:cNvPr>
          <p:cNvSpPr>
            <a:spLocks noGrp="1"/>
          </p:cNvSpPr>
          <p:nvPr>
            <p:ph idx="1"/>
          </p:nvPr>
        </p:nvSpPr>
        <p:spPr>
          <a:xfrm>
            <a:off x="6115317" y="2743200"/>
            <a:ext cx="5247340" cy="3496878"/>
          </a:xfrm>
        </p:spPr>
        <p:txBody>
          <a:bodyPr anchor="ctr">
            <a:normAutofit lnSpcReduction="10000"/>
          </a:bodyPr>
          <a:lstStyle/>
          <a:p>
            <a:pPr>
              <a:buFont typeface="Arial" panose="020B0604020202020204" pitchFamily="34" charset="0"/>
              <a:buChar char="•"/>
            </a:pPr>
            <a:r>
              <a:rPr lang="es-ES" sz="1700" b="0" i="0" dirty="0">
                <a:effectLst/>
                <a:latin typeface="Georgia" panose="02040502050405020303" pitchFamily="18" charset="0"/>
              </a:rPr>
              <a:t>El color es la percepción visual generada por la interacción de la luz con los conos en el ojo humano.</a:t>
            </a:r>
          </a:p>
          <a:p>
            <a:pPr>
              <a:buFont typeface="Arial" panose="020B0604020202020204" pitchFamily="34" charset="0"/>
              <a:buChar char="•"/>
            </a:pPr>
            <a:r>
              <a:rPr lang="es-ES" sz="1700" b="0" i="0" dirty="0">
                <a:effectLst/>
                <a:latin typeface="Georgia" panose="02040502050405020303" pitchFamily="18" charset="0"/>
              </a:rPr>
              <a:t>En el espectro visible, la luz se divide en longitudes de onda específicas, que son percibidas como diferentes colores.</a:t>
            </a:r>
          </a:p>
          <a:p>
            <a:pPr>
              <a:buFont typeface="Arial" panose="020B0604020202020204" pitchFamily="34" charset="0"/>
              <a:buChar char="•"/>
            </a:pPr>
            <a:r>
              <a:rPr lang="es-ES" sz="1700" dirty="0"/>
              <a:t>Los humanos hemos evolucionado para ver en esta región porque es dónde la atmósfera de la Tierra permite que pase más luz sin dispersarla aprox 550nm. </a:t>
            </a:r>
          </a:p>
          <a:p>
            <a:pPr>
              <a:buFont typeface="Arial" panose="020B0604020202020204" pitchFamily="34" charset="0"/>
              <a:buChar char="•"/>
            </a:pPr>
            <a:r>
              <a:rPr lang="es-ES" sz="1700" dirty="0"/>
              <a:t>Esto ha permitido que nuestros ojos se adapten a esta banda de longitudes de onda, conocida como el </a:t>
            </a:r>
            <a:r>
              <a:rPr lang="es-ES" sz="1700" b="1" dirty="0"/>
              <a:t>espectro visible</a:t>
            </a:r>
            <a:r>
              <a:rPr lang="es-ES" sz="1700" dirty="0"/>
              <a:t>.</a:t>
            </a:r>
            <a:endParaRPr lang="es-ES" sz="1700" b="0" i="0" dirty="0">
              <a:effectLst/>
              <a:latin typeface="Georgia" panose="02040502050405020303" pitchFamily="18" charset="0"/>
            </a:endParaRPr>
          </a:p>
        </p:txBody>
      </p:sp>
      <p:sp>
        <p:nvSpPr>
          <p:cNvPr id="4" name="CuadroTexto 3">
            <a:extLst>
              <a:ext uri="{FF2B5EF4-FFF2-40B4-BE49-F238E27FC236}">
                <a16:creationId xmlns:a16="http://schemas.microsoft.com/office/drawing/2014/main" id="{FAE2F12C-8078-C05F-E2DD-56E5F39727E9}"/>
              </a:ext>
            </a:extLst>
          </p:cNvPr>
          <p:cNvSpPr txBox="1"/>
          <p:nvPr/>
        </p:nvSpPr>
        <p:spPr>
          <a:xfrm>
            <a:off x="5410197" y="6657945"/>
            <a:ext cx="4710418" cy="200055"/>
          </a:xfrm>
          <a:prstGeom prst="rect">
            <a:avLst/>
          </a:prstGeom>
          <a:noFill/>
        </p:spPr>
        <p:txBody>
          <a:bodyPr wrap="square" rtlCol="0">
            <a:spAutoFit/>
          </a:bodyPr>
          <a:lstStyle/>
          <a:p>
            <a:r>
              <a:rPr lang="es-CO" sz="700" dirty="0"/>
              <a:t>Imagen de: diseñador de </a:t>
            </a:r>
            <a:r>
              <a:rPr lang="es-CO" sz="700" dirty="0" err="1"/>
              <a:t>powerpoint</a:t>
            </a:r>
            <a:endParaRPr lang="es-CO" sz="700" dirty="0"/>
          </a:p>
        </p:txBody>
      </p:sp>
    </p:spTree>
    <p:extLst>
      <p:ext uri="{BB962C8B-B14F-4D97-AF65-F5344CB8AC3E}">
        <p14:creationId xmlns:p14="http://schemas.microsoft.com/office/powerpoint/2010/main" val="1950201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2" name="Rectangle 103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3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0" name="Group 1034">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036" name="Oval 1035">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Oval 1037">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Oval 1038">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0" name="Oval 1039">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Oval 1040">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3" name="Rectangle 104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5" name="Group 104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1046" name="Straight Connector 104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051" name="Rectangle 105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3" name="Group 105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54" name="Straight Connector 105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ítulo 1">
            <a:extLst>
              <a:ext uri="{FF2B5EF4-FFF2-40B4-BE49-F238E27FC236}">
                <a16:creationId xmlns:a16="http://schemas.microsoft.com/office/drawing/2014/main" id="{DB15E68B-DF5A-3010-63C7-EF0F1DB3F2CB}"/>
              </a:ext>
            </a:extLst>
          </p:cNvPr>
          <p:cNvSpPr>
            <a:spLocks noGrp="1"/>
          </p:cNvSpPr>
          <p:nvPr>
            <p:ph type="title"/>
          </p:nvPr>
        </p:nvSpPr>
        <p:spPr>
          <a:xfrm>
            <a:off x="630935" y="4018137"/>
            <a:ext cx="5071221" cy="2129586"/>
          </a:xfrm>
          <a:noFill/>
        </p:spPr>
        <p:txBody>
          <a:bodyPr anchor="t">
            <a:normAutofit/>
          </a:bodyPr>
          <a:lstStyle/>
          <a:p>
            <a:r>
              <a:rPr lang="es-ES" sz="4800" b="1" i="0">
                <a:solidFill>
                  <a:schemeClr val="bg1"/>
                </a:solidFill>
                <a:effectLst/>
                <a:latin typeface="source sans pro" panose="020B0503030403020204" pitchFamily="34" charset="0"/>
              </a:rPr>
              <a:t>Fotografía en el espectro visible (RGB)</a:t>
            </a:r>
            <a:endParaRPr lang="es-CO" sz="4800">
              <a:solidFill>
                <a:schemeClr val="bg1"/>
              </a:solidFill>
            </a:endParaRPr>
          </a:p>
        </p:txBody>
      </p:sp>
      <p:pic>
        <p:nvPicPr>
          <p:cNvPr id="1026" name="Picture 2" descr="undefined">
            <a:extLst>
              <a:ext uri="{FF2B5EF4-FFF2-40B4-BE49-F238E27FC236}">
                <a16:creationId xmlns:a16="http://schemas.microsoft.com/office/drawing/2014/main" id="{C335C7E1-FE24-9EC5-BFC9-355411A0B6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3547" y="617779"/>
            <a:ext cx="10618688" cy="3265248"/>
          </a:xfrm>
          <a:prstGeom prst="rect">
            <a:avLst/>
          </a:prstGeom>
          <a:noFill/>
          <a:extLst>
            <a:ext uri="{909E8E84-426E-40DD-AFC4-6F175D3DCCD1}">
              <a14:hiddenFill xmlns:a14="http://schemas.microsoft.com/office/drawing/2010/main">
                <a:solidFill>
                  <a:srgbClr val="FFFFFF"/>
                </a:solidFill>
              </a14:hiddenFill>
            </a:ext>
          </a:extLst>
        </p:spPr>
      </p:pic>
      <p:grpSp>
        <p:nvGrpSpPr>
          <p:cNvPr id="1059" name="Group 1058">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1060" name="Straight Connector 1059">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065" name="Oval 1064">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D3ABBAE3-A9B4-533B-5372-66087C67E11F}"/>
              </a:ext>
            </a:extLst>
          </p:cNvPr>
          <p:cNvSpPr>
            <a:spLocks noGrp="1"/>
          </p:cNvSpPr>
          <p:nvPr>
            <p:ph idx="1"/>
          </p:nvPr>
        </p:nvSpPr>
        <p:spPr>
          <a:xfrm>
            <a:off x="5925304" y="4018143"/>
            <a:ext cx="5549111" cy="2129599"/>
          </a:xfrm>
          <a:noFill/>
        </p:spPr>
        <p:txBody>
          <a:bodyPr anchor="t">
            <a:normAutofit/>
          </a:bodyPr>
          <a:lstStyle/>
          <a:p>
            <a:pPr>
              <a:buFont typeface="Arial" panose="020B0604020202020204" pitchFamily="34" charset="0"/>
              <a:buChar char="•"/>
            </a:pPr>
            <a:r>
              <a:rPr lang="es-ES" sz="1800" b="1" i="0" dirty="0">
                <a:solidFill>
                  <a:schemeClr val="bg1"/>
                </a:solidFill>
                <a:effectLst/>
                <a:latin typeface="Georgia" panose="02040502050405020303" pitchFamily="18" charset="0"/>
              </a:rPr>
              <a:t>Características del RGB</a:t>
            </a:r>
            <a:r>
              <a:rPr lang="es-ES" sz="1800" b="0" i="0" dirty="0">
                <a:solidFill>
                  <a:schemeClr val="bg1"/>
                </a:solidFill>
                <a:effectLst/>
                <a:latin typeface="Georgia" panose="02040502050405020303" pitchFamily="18" charset="0"/>
              </a:rPr>
              <a:t>:</a:t>
            </a:r>
          </a:p>
          <a:p>
            <a:pPr marL="742950" lvl="1" indent="-285750">
              <a:buFont typeface="Arial" panose="020B0604020202020204" pitchFamily="34" charset="0"/>
              <a:buChar char="•"/>
            </a:pPr>
            <a:r>
              <a:rPr lang="es-ES" sz="1800" b="0" i="0" dirty="0">
                <a:solidFill>
                  <a:schemeClr val="bg1"/>
                </a:solidFill>
                <a:effectLst/>
                <a:latin typeface="Georgia" panose="02040502050405020303" pitchFamily="18" charset="0"/>
              </a:rPr>
              <a:t>Captura de detalles en el espectro visible  380 nm (violeta) hasta los 700 nm (rojo).</a:t>
            </a:r>
          </a:p>
          <a:p>
            <a:pPr marL="742950" lvl="1" indent="-285750">
              <a:buFont typeface="Arial" panose="020B0604020202020204" pitchFamily="34" charset="0"/>
              <a:buChar char="•"/>
            </a:pPr>
            <a:r>
              <a:rPr lang="es-ES" sz="1800" b="0" i="0" dirty="0">
                <a:solidFill>
                  <a:schemeClr val="bg1"/>
                </a:solidFill>
                <a:effectLst/>
                <a:latin typeface="Georgia" panose="02040502050405020303" pitchFamily="18" charset="0"/>
              </a:rPr>
              <a:t>Fácil acceso con cámaras convencionales.</a:t>
            </a:r>
          </a:p>
          <a:p>
            <a:pPr marL="742950" lvl="1" indent="-285750">
              <a:buFont typeface="Arial" panose="020B0604020202020204" pitchFamily="34" charset="0"/>
              <a:buChar char="•"/>
            </a:pPr>
            <a:r>
              <a:rPr lang="es-ES" sz="1800" b="0" i="0" dirty="0">
                <a:solidFill>
                  <a:schemeClr val="bg1"/>
                </a:solidFill>
                <a:effectLst/>
                <a:latin typeface="Georgia" panose="02040502050405020303" pitchFamily="18" charset="0"/>
              </a:rPr>
              <a:t>Ideal para identificar anomalías en cultivos o muestras.</a:t>
            </a:r>
          </a:p>
        </p:txBody>
      </p:sp>
    </p:spTree>
    <p:extLst>
      <p:ext uri="{BB962C8B-B14F-4D97-AF65-F5344CB8AC3E}">
        <p14:creationId xmlns:p14="http://schemas.microsoft.com/office/powerpoint/2010/main" val="240519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9">
            <a:extLst>
              <a:ext uri="{FF2B5EF4-FFF2-40B4-BE49-F238E27FC236}">
                <a16:creationId xmlns:a16="http://schemas.microsoft.com/office/drawing/2014/main" id="{FF93924A-10DF-4647-8C7A-115C01757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Imagen 14" descr="Comida en un plato&#10;&#10;Descripción generada automáticamente con confianza media">
            <a:extLst>
              <a:ext uri="{FF2B5EF4-FFF2-40B4-BE49-F238E27FC236}">
                <a16:creationId xmlns:a16="http://schemas.microsoft.com/office/drawing/2014/main" id="{2219833F-807F-C611-BE1B-DCE727303DC8}"/>
              </a:ext>
            </a:extLst>
          </p:cNvPr>
          <p:cNvPicPr>
            <a:picLocks noChangeAspect="1"/>
          </p:cNvPicPr>
          <p:nvPr/>
        </p:nvPicPr>
        <p:blipFill>
          <a:blip r:embed="rId2">
            <a:extLst>
              <a:ext uri="{28A0092B-C50C-407E-A947-70E740481C1C}">
                <a14:useLocalDpi xmlns:a14="http://schemas.microsoft.com/office/drawing/2010/main" val="0"/>
              </a:ext>
            </a:extLst>
          </a:blip>
          <a:srcRect l="19468" t="-1820" r="38586" b="1816"/>
          <a:stretch/>
        </p:blipFill>
        <p:spPr>
          <a:xfrm rot="5400000">
            <a:off x="661806" y="-661807"/>
            <a:ext cx="1679509" cy="3003123"/>
          </a:xfrm>
          <a:prstGeom prst="rect">
            <a:avLst/>
          </a:prstGeom>
        </p:spPr>
      </p:pic>
      <p:pic>
        <p:nvPicPr>
          <p:cNvPr id="9" name="Imagen 8" descr="Una dona de chocolate&#10;&#10;Descripción generada automáticamente con confianza baja">
            <a:extLst>
              <a:ext uri="{FF2B5EF4-FFF2-40B4-BE49-F238E27FC236}">
                <a16:creationId xmlns:a16="http://schemas.microsoft.com/office/drawing/2014/main" id="{F2B9C41B-B358-8B7D-B2AD-D6D128B82E78}"/>
              </a:ext>
            </a:extLst>
          </p:cNvPr>
          <p:cNvPicPr>
            <a:picLocks noChangeAspect="1"/>
          </p:cNvPicPr>
          <p:nvPr/>
        </p:nvPicPr>
        <p:blipFill>
          <a:blip r:embed="rId3">
            <a:extLst>
              <a:ext uri="{28A0092B-C50C-407E-A947-70E740481C1C}">
                <a14:useLocalDpi xmlns:a14="http://schemas.microsoft.com/office/drawing/2010/main" val="0"/>
              </a:ext>
            </a:extLst>
          </a:blip>
          <a:srcRect l="14293" t="4262" r="34134" b="-4266"/>
          <a:stretch/>
        </p:blipFill>
        <p:spPr>
          <a:xfrm rot="5400000">
            <a:off x="469069" y="1374216"/>
            <a:ext cx="2064985" cy="3003123"/>
          </a:xfrm>
          <a:prstGeom prst="rect">
            <a:avLst/>
          </a:prstGeom>
        </p:spPr>
      </p:pic>
      <p:pic>
        <p:nvPicPr>
          <p:cNvPr id="11" name="Imagen 10" descr="Imagen que contiene naranja, papel, café, cepillo&#10;&#10;Descripción generada automáticamente">
            <a:extLst>
              <a:ext uri="{FF2B5EF4-FFF2-40B4-BE49-F238E27FC236}">
                <a16:creationId xmlns:a16="http://schemas.microsoft.com/office/drawing/2014/main" id="{F92D6D7E-CD91-AD03-5942-4C5A61D8C002}"/>
              </a:ext>
            </a:extLst>
          </p:cNvPr>
          <p:cNvPicPr>
            <a:picLocks noChangeAspect="1"/>
          </p:cNvPicPr>
          <p:nvPr/>
        </p:nvPicPr>
        <p:blipFill>
          <a:blip r:embed="rId4">
            <a:extLst>
              <a:ext uri="{28A0092B-C50C-407E-A947-70E740481C1C}">
                <a14:useLocalDpi xmlns:a14="http://schemas.microsoft.com/office/drawing/2010/main" val="0"/>
              </a:ext>
            </a:extLst>
          </a:blip>
          <a:srcRect t="1719" r="3" b="3"/>
          <a:stretch/>
        </p:blipFill>
        <p:spPr>
          <a:xfrm>
            <a:off x="3180257" y="1"/>
            <a:ext cx="3016307" cy="2223338"/>
          </a:xfrm>
          <a:prstGeom prst="rect">
            <a:avLst/>
          </a:prstGeom>
        </p:spPr>
      </p:pic>
      <p:pic>
        <p:nvPicPr>
          <p:cNvPr id="5" name="Imagen 4" descr="Imagen que contiene comida, pieza, papel, alimentos&#10;&#10;Descripción generada automáticamente">
            <a:extLst>
              <a:ext uri="{FF2B5EF4-FFF2-40B4-BE49-F238E27FC236}">
                <a16:creationId xmlns:a16="http://schemas.microsoft.com/office/drawing/2014/main" id="{407AE261-218E-4E43-95E2-6089E70444BA}"/>
              </a:ext>
            </a:extLst>
          </p:cNvPr>
          <p:cNvPicPr>
            <a:picLocks noChangeAspect="1"/>
          </p:cNvPicPr>
          <p:nvPr/>
        </p:nvPicPr>
        <p:blipFill>
          <a:blip r:embed="rId5">
            <a:extLst>
              <a:ext uri="{28A0092B-C50C-407E-A947-70E740481C1C}">
                <a14:useLocalDpi xmlns:a14="http://schemas.microsoft.com/office/drawing/2010/main" val="0"/>
              </a:ext>
            </a:extLst>
          </a:blip>
          <a:srcRect l="11104" r="19515" b="-4"/>
          <a:stretch/>
        </p:blipFill>
        <p:spPr>
          <a:xfrm rot="5400000">
            <a:off x="112554" y="3967433"/>
            <a:ext cx="2778013" cy="3003123"/>
          </a:xfrm>
          <a:prstGeom prst="rect">
            <a:avLst/>
          </a:prstGeom>
        </p:spPr>
      </p:pic>
      <p:pic>
        <p:nvPicPr>
          <p:cNvPr id="7" name="Imagen 6" descr="Una rebanada de limón&#10;&#10;Descripción generada automáticamente con confianza baja">
            <a:extLst>
              <a:ext uri="{FF2B5EF4-FFF2-40B4-BE49-F238E27FC236}">
                <a16:creationId xmlns:a16="http://schemas.microsoft.com/office/drawing/2014/main" id="{03D2B2B3-6A89-02E3-87B7-1BB0669AC970}"/>
              </a:ext>
            </a:extLst>
          </p:cNvPr>
          <p:cNvPicPr>
            <a:picLocks noChangeAspect="1"/>
          </p:cNvPicPr>
          <p:nvPr/>
        </p:nvPicPr>
        <p:blipFill>
          <a:blip r:embed="rId6">
            <a:extLst>
              <a:ext uri="{28A0092B-C50C-407E-A947-70E740481C1C}">
                <a14:useLocalDpi xmlns:a14="http://schemas.microsoft.com/office/drawing/2010/main" val="0"/>
              </a:ext>
            </a:extLst>
          </a:blip>
          <a:srcRect l="17523" t="391" r="26922" b="-395"/>
          <a:stretch/>
        </p:blipFill>
        <p:spPr>
          <a:xfrm rot="5400000">
            <a:off x="3571319" y="1993151"/>
            <a:ext cx="2234180" cy="3016307"/>
          </a:xfrm>
          <a:prstGeom prst="rect">
            <a:avLst/>
          </a:prstGeom>
        </p:spPr>
      </p:pic>
      <p:pic>
        <p:nvPicPr>
          <p:cNvPr id="13" name="Imagen 12" descr="Imagen que contiene comida, plátano, rosquilla, pieza&#10;&#10;Descripción generada automáticamente">
            <a:extLst>
              <a:ext uri="{FF2B5EF4-FFF2-40B4-BE49-F238E27FC236}">
                <a16:creationId xmlns:a16="http://schemas.microsoft.com/office/drawing/2014/main" id="{96FE2B7C-4BBE-7976-8803-73BABD3EB26C}"/>
              </a:ext>
            </a:extLst>
          </p:cNvPr>
          <p:cNvPicPr>
            <a:picLocks noChangeAspect="1"/>
          </p:cNvPicPr>
          <p:nvPr/>
        </p:nvPicPr>
        <p:blipFill>
          <a:blip r:embed="rId7">
            <a:extLst>
              <a:ext uri="{28A0092B-C50C-407E-A947-70E740481C1C}">
                <a14:useLocalDpi xmlns:a14="http://schemas.microsoft.com/office/drawing/2010/main" val="0"/>
              </a:ext>
            </a:extLst>
          </a:blip>
          <a:srcRect t="3587" r="3" b="5006"/>
          <a:stretch/>
        </p:blipFill>
        <p:spPr>
          <a:xfrm>
            <a:off x="3180257" y="4790113"/>
            <a:ext cx="3016307" cy="2067887"/>
          </a:xfrm>
          <a:prstGeom prst="rect">
            <a:avLst/>
          </a:prstGeom>
        </p:spPr>
      </p:pic>
      <p:graphicFrame>
        <p:nvGraphicFramePr>
          <p:cNvPr id="26" name="Marcador de contenido 2">
            <a:extLst>
              <a:ext uri="{FF2B5EF4-FFF2-40B4-BE49-F238E27FC236}">
                <a16:creationId xmlns:a16="http://schemas.microsoft.com/office/drawing/2014/main" id="{EDDFE1A3-61D0-0186-5891-8BB282A29B80}"/>
              </a:ext>
            </a:extLst>
          </p:cNvPr>
          <p:cNvGraphicFramePr>
            <a:graphicFrameLocks noGrp="1"/>
          </p:cNvGraphicFramePr>
          <p:nvPr>
            <p:ph idx="1"/>
            <p:extLst>
              <p:ext uri="{D42A27DB-BD31-4B8C-83A1-F6EECF244321}">
                <p14:modId xmlns:p14="http://schemas.microsoft.com/office/powerpoint/2010/main" val="1754179593"/>
              </p:ext>
            </p:extLst>
          </p:nvPr>
        </p:nvGraphicFramePr>
        <p:xfrm>
          <a:off x="6567946" y="1595132"/>
          <a:ext cx="4785851" cy="37286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7" name="CuadroTexto 16">
            <a:extLst>
              <a:ext uri="{FF2B5EF4-FFF2-40B4-BE49-F238E27FC236}">
                <a16:creationId xmlns:a16="http://schemas.microsoft.com/office/drawing/2014/main" id="{FA7D46FA-11A8-B4F7-F3D5-1B729737A61F}"/>
              </a:ext>
            </a:extLst>
          </p:cNvPr>
          <p:cNvSpPr txBox="1"/>
          <p:nvPr/>
        </p:nvSpPr>
        <p:spPr>
          <a:xfrm>
            <a:off x="6452532" y="6486164"/>
            <a:ext cx="6096000" cy="200055"/>
          </a:xfrm>
          <a:prstGeom prst="rect">
            <a:avLst/>
          </a:prstGeom>
          <a:noFill/>
        </p:spPr>
        <p:txBody>
          <a:bodyPr wrap="square">
            <a:spAutoFit/>
          </a:bodyPr>
          <a:lstStyle/>
          <a:p>
            <a:r>
              <a:rPr lang="es-CO" sz="700" dirty="0"/>
              <a:t>Imágenes de: </a:t>
            </a:r>
            <a:r>
              <a:rPr lang="es-CO" sz="700" dirty="0">
                <a:hlinkClick r:id="rId13"/>
              </a:rPr>
              <a:t>https://www.kaggle.com/datasets/ruopengan/11-common-nut-types-for-image-classification</a:t>
            </a:r>
            <a:endParaRPr lang="es-CO" sz="700" dirty="0"/>
          </a:p>
        </p:txBody>
      </p:sp>
    </p:spTree>
    <p:extLst>
      <p:ext uri="{BB962C8B-B14F-4D97-AF65-F5344CB8AC3E}">
        <p14:creationId xmlns:p14="http://schemas.microsoft.com/office/powerpoint/2010/main" val="4112832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DD433B-3F65-B141-68A3-4DBF0694C9AD}"/>
              </a:ext>
            </a:extLst>
          </p:cNvPr>
          <p:cNvSpPr>
            <a:spLocks noGrp="1"/>
          </p:cNvSpPr>
          <p:nvPr>
            <p:ph type="title"/>
          </p:nvPr>
        </p:nvSpPr>
        <p:spPr/>
        <p:txBody>
          <a:bodyPr>
            <a:normAutofit/>
          </a:bodyPr>
          <a:lstStyle/>
          <a:p>
            <a:r>
              <a:rPr lang="es-ES" b="1" i="0" dirty="0">
                <a:solidFill>
                  <a:srgbClr val="373D49"/>
                </a:solidFill>
                <a:effectLst/>
                <a:latin typeface="source sans pro" panose="020B0503030403020204" pitchFamily="34" charset="0"/>
              </a:rPr>
              <a:t>Relación del espectro visible con la agricultura</a:t>
            </a:r>
            <a:endParaRPr lang="es-CO" dirty="0"/>
          </a:p>
        </p:txBody>
      </p:sp>
      <p:pic>
        <p:nvPicPr>
          <p:cNvPr id="9" name="Imagen 8">
            <a:extLst>
              <a:ext uri="{FF2B5EF4-FFF2-40B4-BE49-F238E27FC236}">
                <a16:creationId xmlns:a16="http://schemas.microsoft.com/office/drawing/2014/main" id="{C87DC77E-0EDF-0E7E-6A43-6150AE447A48}"/>
              </a:ext>
            </a:extLst>
          </p:cNvPr>
          <p:cNvPicPr>
            <a:picLocks noChangeAspect="1"/>
          </p:cNvPicPr>
          <p:nvPr/>
        </p:nvPicPr>
        <p:blipFill>
          <a:blip r:embed="rId3"/>
          <a:stretch>
            <a:fillRect/>
          </a:stretch>
        </p:blipFill>
        <p:spPr>
          <a:xfrm>
            <a:off x="329488" y="1690688"/>
            <a:ext cx="4521432" cy="2362321"/>
          </a:xfrm>
          <a:prstGeom prst="rect">
            <a:avLst/>
          </a:prstGeom>
        </p:spPr>
      </p:pic>
      <p:pic>
        <p:nvPicPr>
          <p:cNvPr id="5" name="Imagen 4">
            <a:extLst>
              <a:ext uri="{FF2B5EF4-FFF2-40B4-BE49-F238E27FC236}">
                <a16:creationId xmlns:a16="http://schemas.microsoft.com/office/drawing/2014/main" id="{7C84408D-EB6B-5704-64AD-A7A9F01FC93C}"/>
              </a:ext>
            </a:extLst>
          </p:cNvPr>
          <p:cNvPicPr>
            <a:picLocks noChangeAspect="1"/>
          </p:cNvPicPr>
          <p:nvPr/>
        </p:nvPicPr>
        <p:blipFill>
          <a:blip r:embed="rId4"/>
          <a:stretch>
            <a:fillRect/>
          </a:stretch>
        </p:blipFill>
        <p:spPr>
          <a:xfrm>
            <a:off x="3698506" y="3250036"/>
            <a:ext cx="3542830" cy="3317969"/>
          </a:xfrm>
          <a:prstGeom prst="rect">
            <a:avLst/>
          </a:prstGeom>
        </p:spPr>
      </p:pic>
      <p:pic>
        <p:nvPicPr>
          <p:cNvPr id="11" name="Imagen 10">
            <a:extLst>
              <a:ext uri="{FF2B5EF4-FFF2-40B4-BE49-F238E27FC236}">
                <a16:creationId xmlns:a16="http://schemas.microsoft.com/office/drawing/2014/main" id="{22DD53EB-22BA-833B-5CBE-FC188D40E5F5}"/>
              </a:ext>
            </a:extLst>
          </p:cNvPr>
          <p:cNvPicPr>
            <a:picLocks noChangeAspect="1"/>
          </p:cNvPicPr>
          <p:nvPr/>
        </p:nvPicPr>
        <p:blipFill>
          <a:blip r:embed="rId5"/>
          <a:stretch>
            <a:fillRect/>
          </a:stretch>
        </p:blipFill>
        <p:spPr>
          <a:xfrm>
            <a:off x="7777541" y="1461848"/>
            <a:ext cx="3701441" cy="3376634"/>
          </a:xfrm>
          <a:prstGeom prst="rect">
            <a:avLst/>
          </a:prstGeom>
        </p:spPr>
      </p:pic>
    </p:spTree>
    <p:extLst>
      <p:ext uri="{BB962C8B-B14F-4D97-AF65-F5344CB8AC3E}">
        <p14:creationId xmlns:p14="http://schemas.microsoft.com/office/powerpoint/2010/main" val="683498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DD433B-3F65-B141-68A3-4DBF0694C9AD}"/>
              </a:ext>
            </a:extLst>
          </p:cNvPr>
          <p:cNvSpPr>
            <a:spLocks noGrp="1"/>
          </p:cNvSpPr>
          <p:nvPr>
            <p:ph type="title"/>
          </p:nvPr>
        </p:nvSpPr>
        <p:spPr/>
        <p:txBody>
          <a:bodyPr>
            <a:normAutofit/>
          </a:bodyPr>
          <a:lstStyle/>
          <a:p>
            <a:r>
              <a:rPr lang="es-ES" b="1" i="0" dirty="0">
                <a:solidFill>
                  <a:srgbClr val="373D49"/>
                </a:solidFill>
                <a:effectLst/>
                <a:latin typeface="source sans pro" panose="020B0503030403020204" pitchFamily="34" charset="0"/>
              </a:rPr>
              <a:t>Relación del espectro visible con la agricultura</a:t>
            </a:r>
            <a:endParaRPr lang="es-CO" dirty="0"/>
          </a:p>
        </p:txBody>
      </p:sp>
      <p:pic>
        <p:nvPicPr>
          <p:cNvPr id="7" name="Imagen 6">
            <a:extLst>
              <a:ext uri="{FF2B5EF4-FFF2-40B4-BE49-F238E27FC236}">
                <a16:creationId xmlns:a16="http://schemas.microsoft.com/office/drawing/2014/main" id="{B7791FDE-A856-8AD9-C13E-6A4091BCDB0D}"/>
              </a:ext>
            </a:extLst>
          </p:cNvPr>
          <p:cNvPicPr>
            <a:picLocks noChangeAspect="1"/>
          </p:cNvPicPr>
          <p:nvPr/>
        </p:nvPicPr>
        <p:blipFill>
          <a:blip r:embed="rId3"/>
          <a:stretch>
            <a:fillRect/>
          </a:stretch>
        </p:blipFill>
        <p:spPr>
          <a:xfrm>
            <a:off x="229013" y="1690688"/>
            <a:ext cx="4407126" cy="2838596"/>
          </a:xfrm>
          <a:prstGeom prst="rect">
            <a:avLst/>
          </a:prstGeom>
        </p:spPr>
      </p:pic>
      <p:pic>
        <p:nvPicPr>
          <p:cNvPr id="4" name="Imagen 3">
            <a:extLst>
              <a:ext uri="{FF2B5EF4-FFF2-40B4-BE49-F238E27FC236}">
                <a16:creationId xmlns:a16="http://schemas.microsoft.com/office/drawing/2014/main" id="{D7AFBE2B-1CC6-15D0-D30D-4228506160A2}"/>
              </a:ext>
            </a:extLst>
          </p:cNvPr>
          <p:cNvPicPr>
            <a:picLocks noChangeAspect="1"/>
          </p:cNvPicPr>
          <p:nvPr/>
        </p:nvPicPr>
        <p:blipFill>
          <a:blip r:embed="rId4"/>
          <a:stretch>
            <a:fillRect/>
          </a:stretch>
        </p:blipFill>
        <p:spPr>
          <a:xfrm>
            <a:off x="2759691" y="3749952"/>
            <a:ext cx="3568883" cy="2629035"/>
          </a:xfrm>
          <a:prstGeom prst="rect">
            <a:avLst/>
          </a:prstGeom>
        </p:spPr>
      </p:pic>
      <p:pic>
        <p:nvPicPr>
          <p:cNvPr id="8" name="Imagen 7">
            <a:extLst>
              <a:ext uri="{FF2B5EF4-FFF2-40B4-BE49-F238E27FC236}">
                <a16:creationId xmlns:a16="http://schemas.microsoft.com/office/drawing/2014/main" id="{B4DCA009-DBB0-580F-3341-B76BDE9D078F}"/>
              </a:ext>
            </a:extLst>
          </p:cNvPr>
          <p:cNvPicPr>
            <a:picLocks noChangeAspect="1"/>
          </p:cNvPicPr>
          <p:nvPr/>
        </p:nvPicPr>
        <p:blipFill>
          <a:blip r:embed="rId5"/>
          <a:stretch>
            <a:fillRect/>
          </a:stretch>
        </p:blipFill>
        <p:spPr>
          <a:xfrm>
            <a:off x="6328574" y="1690688"/>
            <a:ext cx="5756716" cy="4352427"/>
          </a:xfrm>
          <a:prstGeom prst="rect">
            <a:avLst/>
          </a:prstGeom>
        </p:spPr>
      </p:pic>
    </p:spTree>
    <p:extLst>
      <p:ext uri="{BB962C8B-B14F-4D97-AF65-F5344CB8AC3E}">
        <p14:creationId xmlns:p14="http://schemas.microsoft.com/office/powerpoint/2010/main" val="3778792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B74BAD7-F0FC-4719-A31F-1ABDB621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F9529D5-FBC9-BC7A-EE9D-A0CC5A66DB3C}"/>
              </a:ext>
            </a:extLst>
          </p:cNvPr>
          <p:cNvSpPr>
            <a:spLocks noGrp="1"/>
          </p:cNvSpPr>
          <p:nvPr>
            <p:ph type="title"/>
          </p:nvPr>
        </p:nvSpPr>
        <p:spPr>
          <a:xfrm>
            <a:off x="1137034" y="609599"/>
            <a:ext cx="6836927" cy="1322888"/>
          </a:xfrm>
        </p:spPr>
        <p:txBody>
          <a:bodyPr>
            <a:normAutofit/>
          </a:bodyPr>
          <a:lstStyle/>
          <a:p>
            <a:r>
              <a:rPr lang="es-ES" sz="3700" b="1" i="0">
                <a:effectLst/>
                <a:latin typeface="source sans pro" panose="020B0503030403020204" pitchFamily="34" charset="0"/>
              </a:rPr>
              <a:t>Comparación entre imágenes de laboratorio y campo</a:t>
            </a:r>
            <a:endParaRPr lang="es-CO" sz="3700"/>
          </a:p>
        </p:txBody>
      </p:sp>
      <p:sp>
        <p:nvSpPr>
          <p:cNvPr id="3" name="Marcador de contenido 2">
            <a:extLst>
              <a:ext uri="{FF2B5EF4-FFF2-40B4-BE49-F238E27FC236}">
                <a16:creationId xmlns:a16="http://schemas.microsoft.com/office/drawing/2014/main" id="{15D28A3A-BF2F-CF50-793A-A45BFAB59D4C}"/>
              </a:ext>
            </a:extLst>
          </p:cNvPr>
          <p:cNvSpPr>
            <a:spLocks noGrp="1"/>
          </p:cNvSpPr>
          <p:nvPr>
            <p:ph idx="1"/>
          </p:nvPr>
        </p:nvSpPr>
        <p:spPr>
          <a:xfrm>
            <a:off x="1137034" y="1803627"/>
            <a:ext cx="6433805" cy="3970880"/>
          </a:xfrm>
        </p:spPr>
        <p:txBody>
          <a:bodyPr>
            <a:normAutofit/>
          </a:bodyPr>
          <a:lstStyle/>
          <a:p>
            <a:pPr>
              <a:buFont typeface="Arial" panose="020B0604020202020204" pitchFamily="34" charset="0"/>
              <a:buChar char="•"/>
            </a:pPr>
            <a:r>
              <a:rPr lang="es-ES" sz="2000" b="1" i="0" dirty="0">
                <a:effectLst/>
                <a:latin typeface="Georgia" panose="02040502050405020303" pitchFamily="18" charset="0"/>
              </a:rPr>
              <a:t>Laboratorio</a:t>
            </a:r>
            <a:r>
              <a:rPr lang="es-ES" sz="2000" b="0" i="0" dirty="0">
                <a:effectLst/>
                <a:latin typeface="Georgia" panose="02040502050405020303" pitchFamily="18" charset="0"/>
              </a:rPr>
              <a:t>:</a:t>
            </a:r>
          </a:p>
          <a:p>
            <a:pPr marL="742950" lvl="1" indent="-285750">
              <a:buFont typeface="Arial" panose="020B0604020202020204" pitchFamily="34" charset="0"/>
              <a:buChar char="•"/>
            </a:pPr>
            <a:r>
              <a:rPr lang="es-ES" sz="2000" b="0" i="0" dirty="0">
                <a:effectLst/>
                <a:latin typeface="Georgia" panose="02040502050405020303" pitchFamily="18" charset="0"/>
              </a:rPr>
              <a:t>Iluminación controlada.</a:t>
            </a:r>
          </a:p>
          <a:p>
            <a:pPr marL="742950" lvl="1" indent="-285750">
              <a:buFont typeface="Arial" panose="020B0604020202020204" pitchFamily="34" charset="0"/>
              <a:buChar char="•"/>
            </a:pPr>
            <a:r>
              <a:rPr lang="es-ES" sz="2000" b="0" i="0" dirty="0">
                <a:effectLst/>
                <a:latin typeface="Georgia" panose="02040502050405020303" pitchFamily="18" charset="0"/>
              </a:rPr>
              <a:t>Resultados más precisos. </a:t>
            </a:r>
          </a:p>
          <a:p>
            <a:pPr marL="285750" indent="-285750"/>
            <a:r>
              <a:rPr lang="es-ES" sz="2000" b="1" i="0" dirty="0">
                <a:effectLst/>
                <a:latin typeface="Georgia" panose="02040502050405020303" pitchFamily="18" charset="0"/>
              </a:rPr>
              <a:t>Campo</a:t>
            </a:r>
            <a:r>
              <a:rPr lang="es-ES" sz="2000" b="0" i="0" dirty="0">
                <a:effectLst/>
                <a:latin typeface="Georgia" panose="02040502050405020303" pitchFamily="18" charset="0"/>
              </a:rPr>
              <a:t>:</a:t>
            </a:r>
          </a:p>
          <a:p>
            <a:pPr marL="742950" lvl="1" indent="-285750">
              <a:buFont typeface="Arial" panose="020B0604020202020204" pitchFamily="34" charset="0"/>
              <a:buChar char="•"/>
            </a:pPr>
            <a:r>
              <a:rPr lang="es-ES" sz="2000" b="0" i="0" dirty="0">
                <a:effectLst/>
                <a:latin typeface="Georgia" panose="02040502050405020303" pitchFamily="18" charset="0"/>
              </a:rPr>
              <a:t>Iluminación variable (sol, sombras).</a:t>
            </a:r>
          </a:p>
          <a:p>
            <a:pPr marL="742950" lvl="1" indent="-285750">
              <a:buFont typeface="Arial" panose="020B0604020202020204" pitchFamily="34" charset="0"/>
              <a:buChar char="•"/>
            </a:pPr>
            <a:r>
              <a:rPr lang="es-ES" sz="2000" b="0" i="0" dirty="0">
                <a:effectLst/>
                <a:latin typeface="Georgia" panose="02040502050405020303" pitchFamily="18" charset="0"/>
              </a:rPr>
              <a:t>Corrección de color más desafiante.</a:t>
            </a:r>
          </a:p>
          <a:p>
            <a:endParaRPr lang="es-CO" sz="2000" dirty="0"/>
          </a:p>
        </p:txBody>
      </p:sp>
      <p:pic>
        <p:nvPicPr>
          <p:cNvPr id="5" name="Imagen 4" descr="Una manzana roja&#10;&#10;Descripción generada automáticamente">
            <a:extLst>
              <a:ext uri="{FF2B5EF4-FFF2-40B4-BE49-F238E27FC236}">
                <a16:creationId xmlns:a16="http://schemas.microsoft.com/office/drawing/2014/main" id="{EC6E6C05-1170-A019-7592-29C013617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9991" y="826780"/>
            <a:ext cx="1527685" cy="1527685"/>
          </a:xfrm>
          <a:prstGeom prst="rect">
            <a:avLst/>
          </a:prstGeom>
        </p:spPr>
      </p:pic>
      <p:pic>
        <p:nvPicPr>
          <p:cNvPr id="7" name="Imagen 6" descr="Una manzana roja&#10;&#10;Descripción generada automáticamente">
            <a:extLst>
              <a:ext uri="{FF2B5EF4-FFF2-40B4-BE49-F238E27FC236}">
                <a16:creationId xmlns:a16="http://schemas.microsoft.com/office/drawing/2014/main" id="{CA476B43-331F-488B-0DBB-ED60567A8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9992" y="2669970"/>
            <a:ext cx="1527685" cy="1527685"/>
          </a:xfrm>
          <a:prstGeom prst="rect">
            <a:avLst/>
          </a:prstGeom>
        </p:spPr>
      </p:pic>
      <p:pic>
        <p:nvPicPr>
          <p:cNvPr id="9" name="Imagen 8" descr="Una manzana y una naranja&#10;&#10;Descripción generada automáticamente con confianza media">
            <a:extLst>
              <a:ext uri="{FF2B5EF4-FFF2-40B4-BE49-F238E27FC236}">
                <a16:creationId xmlns:a16="http://schemas.microsoft.com/office/drawing/2014/main" id="{E2B76EFC-4D12-2540-6B11-9BF24DFFA9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9991" y="4513160"/>
            <a:ext cx="1527685" cy="1527685"/>
          </a:xfrm>
          <a:prstGeom prst="rect">
            <a:avLst/>
          </a:prstGeom>
        </p:spPr>
      </p:pic>
      <p:pic>
        <p:nvPicPr>
          <p:cNvPr id="2050" name="Picture 2" descr="channelseed giphyupload agriculture farmer corn GIF">
            <a:extLst>
              <a:ext uri="{FF2B5EF4-FFF2-40B4-BE49-F238E27FC236}">
                <a16:creationId xmlns:a16="http://schemas.microsoft.com/office/drawing/2014/main" id="{2E811DA7-09CA-ACE2-2407-193C0E2EC6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517" y="4383449"/>
            <a:ext cx="3117743" cy="17537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ay growing GIF by LG Seeds Deutschland">
            <a:extLst>
              <a:ext uri="{FF2B5EF4-FFF2-40B4-BE49-F238E27FC236}">
                <a16:creationId xmlns:a16="http://schemas.microsoft.com/office/drawing/2014/main" id="{6AA919A4-C8D3-20CF-8AD2-2A1D72F2E6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4777" y="4385049"/>
            <a:ext cx="3117743" cy="1753730"/>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9056E893-89D0-E636-2FA0-0EDB5AA3621C}"/>
              </a:ext>
            </a:extLst>
          </p:cNvPr>
          <p:cNvSpPr txBox="1"/>
          <p:nvPr/>
        </p:nvSpPr>
        <p:spPr>
          <a:xfrm>
            <a:off x="137889" y="6236850"/>
            <a:ext cx="6094708"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050" dirty="0"/>
              <a:t>Imágenes de: </a:t>
            </a:r>
            <a:r>
              <a:rPr lang="es-CO" sz="1050" dirty="0">
                <a:hlinkClick r:id="rId8"/>
              </a:rPr>
              <a:t>https://www.kaggle.com/datasets/moltean/fruits</a:t>
            </a:r>
            <a:r>
              <a:rPr lang="es-CO" sz="1050" dirty="0"/>
              <a:t> , </a:t>
            </a:r>
            <a:r>
              <a:rPr lang="es-CO" sz="1050" dirty="0">
                <a:hlinkClick r:id="rId9"/>
              </a:rPr>
              <a:t>https://giphy.com/gifs/lgseeds-corn-growing-maize-9V5mtoySmtyuFt7mV7</a:t>
            </a:r>
            <a:r>
              <a:rPr lang="es-CO" sz="1050" dirty="0"/>
              <a:t> y </a:t>
            </a:r>
            <a:r>
              <a:rPr lang="es-CO" sz="1050" dirty="0">
                <a:hlinkClick r:id="rId10"/>
              </a:rPr>
              <a:t>https://giphy.com/gifs/corn-channel-seed-IfsxP5r7WmhP5P6seN</a:t>
            </a:r>
            <a:r>
              <a:rPr lang="es-CO" sz="1050" dirty="0"/>
              <a:t>  </a:t>
            </a:r>
          </a:p>
        </p:txBody>
      </p:sp>
    </p:spTree>
    <p:extLst>
      <p:ext uri="{BB962C8B-B14F-4D97-AF65-F5344CB8AC3E}">
        <p14:creationId xmlns:p14="http://schemas.microsoft.com/office/powerpoint/2010/main" val="1286604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3">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1" name="Rectangle 14">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5">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1E04A61-2E50-C0A6-413A-58724EE458A5}"/>
              </a:ext>
            </a:extLst>
          </p:cNvPr>
          <p:cNvSpPr>
            <a:spLocks noGrp="1"/>
          </p:cNvSpPr>
          <p:nvPr>
            <p:ph type="title"/>
          </p:nvPr>
        </p:nvSpPr>
        <p:spPr>
          <a:xfrm>
            <a:off x="5867475" y="847827"/>
            <a:ext cx="5408813" cy="1169585"/>
          </a:xfrm>
        </p:spPr>
        <p:txBody>
          <a:bodyPr anchor="b">
            <a:normAutofit/>
          </a:bodyPr>
          <a:lstStyle/>
          <a:p>
            <a:r>
              <a:rPr lang="es-ES" sz="2800" b="1" i="0">
                <a:effectLst/>
                <a:latin typeface="source sans pro" panose="020B0503030403020204" pitchFamily="34" charset="0"/>
              </a:rPr>
              <a:t>Importancia de la corrección de color en imágenes agrícolas</a:t>
            </a:r>
            <a:endParaRPr lang="es-CO" sz="2800"/>
          </a:p>
        </p:txBody>
      </p:sp>
      <p:pic>
        <p:nvPicPr>
          <p:cNvPr id="7" name="Imagen 6" descr="Un conjunto de imágenes de una persona&#10;&#10;Descripción generada automáticamente con confianza media">
            <a:extLst>
              <a:ext uri="{FF2B5EF4-FFF2-40B4-BE49-F238E27FC236}">
                <a16:creationId xmlns:a16="http://schemas.microsoft.com/office/drawing/2014/main" id="{4D76F291-DD6D-BCCB-82CD-BA7C0A5257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498" y="774285"/>
            <a:ext cx="3866925" cy="2581173"/>
          </a:xfrm>
          <a:prstGeom prst="rect">
            <a:avLst/>
          </a:prstGeom>
        </p:spPr>
      </p:pic>
      <p:sp>
        <p:nvSpPr>
          <p:cNvPr id="20"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Un conjunto de imágenes de una persona&#10;&#10;Descripción generada automáticamente con confianza media">
            <a:extLst>
              <a:ext uri="{FF2B5EF4-FFF2-40B4-BE49-F238E27FC236}">
                <a16:creationId xmlns:a16="http://schemas.microsoft.com/office/drawing/2014/main" id="{8D1E3DD1-2269-5EB5-AF46-26F0FD804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498" y="3575074"/>
            <a:ext cx="3866925" cy="2581173"/>
          </a:xfrm>
          <a:prstGeom prst="rect">
            <a:avLst/>
          </a:prstGeom>
        </p:spPr>
      </p:pic>
      <p:sp>
        <p:nvSpPr>
          <p:cNvPr id="3" name="Marcador de contenido 2">
            <a:extLst>
              <a:ext uri="{FF2B5EF4-FFF2-40B4-BE49-F238E27FC236}">
                <a16:creationId xmlns:a16="http://schemas.microsoft.com/office/drawing/2014/main" id="{7D5F9C8F-DB8D-228F-38B4-AED35F7F4C8A}"/>
              </a:ext>
            </a:extLst>
          </p:cNvPr>
          <p:cNvSpPr>
            <a:spLocks noGrp="1"/>
          </p:cNvSpPr>
          <p:nvPr>
            <p:ph idx="1"/>
          </p:nvPr>
        </p:nvSpPr>
        <p:spPr>
          <a:xfrm>
            <a:off x="5868786" y="2508105"/>
            <a:ext cx="5408813" cy="3632493"/>
          </a:xfrm>
        </p:spPr>
        <p:txBody>
          <a:bodyPr anchor="ctr">
            <a:normAutofit/>
          </a:bodyPr>
          <a:lstStyle/>
          <a:p>
            <a:pPr>
              <a:buFont typeface="Arial" panose="020B0604020202020204" pitchFamily="34" charset="0"/>
              <a:buChar char="•"/>
            </a:pPr>
            <a:r>
              <a:rPr lang="es-ES" sz="2000" b="0" i="0">
                <a:effectLst/>
                <a:latin typeface="Georgia" panose="02040502050405020303" pitchFamily="18" charset="0"/>
              </a:rPr>
              <a:t>Asegura consistencia entre las imágenes tomadas en campo y laboratorio.</a:t>
            </a:r>
          </a:p>
          <a:p>
            <a:pPr>
              <a:buFont typeface="Arial" panose="020B0604020202020204" pitchFamily="34" charset="0"/>
              <a:buChar char="•"/>
            </a:pPr>
            <a:r>
              <a:rPr lang="es-ES" sz="2000" b="0" i="0">
                <a:effectLst/>
                <a:latin typeface="Georgia" panose="02040502050405020303" pitchFamily="18" charset="0"/>
              </a:rPr>
              <a:t>Mejora la precisión en la estimación de la salud del cultivo.</a:t>
            </a:r>
          </a:p>
          <a:p>
            <a:pPr>
              <a:buFont typeface="Arial" panose="020B0604020202020204" pitchFamily="34" charset="0"/>
              <a:buChar char="•"/>
            </a:pPr>
            <a:r>
              <a:rPr lang="es-ES" sz="2000" b="0" i="0">
                <a:effectLst/>
                <a:latin typeface="Georgia" panose="02040502050405020303" pitchFamily="18" charset="0"/>
              </a:rPr>
              <a:t>Permite comparar imágenes tomadas en diferentes condiciones.</a:t>
            </a:r>
          </a:p>
          <a:p>
            <a:endParaRPr lang="es-CO" sz="2000"/>
          </a:p>
        </p:txBody>
      </p:sp>
      <p:sp>
        <p:nvSpPr>
          <p:cNvPr id="4" name="CuadroTexto 3">
            <a:extLst>
              <a:ext uri="{FF2B5EF4-FFF2-40B4-BE49-F238E27FC236}">
                <a16:creationId xmlns:a16="http://schemas.microsoft.com/office/drawing/2014/main" id="{2C3863C9-B652-B573-702A-BF975B43090E}"/>
              </a:ext>
            </a:extLst>
          </p:cNvPr>
          <p:cNvSpPr txBox="1"/>
          <p:nvPr/>
        </p:nvSpPr>
        <p:spPr>
          <a:xfrm>
            <a:off x="0" y="6616754"/>
            <a:ext cx="1803699" cy="261610"/>
          </a:xfrm>
          <a:prstGeom prst="rect">
            <a:avLst/>
          </a:prstGeom>
          <a:noFill/>
        </p:spPr>
        <p:txBody>
          <a:bodyPr wrap="none" rtlCol="0">
            <a:spAutoFit/>
          </a:bodyPr>
          <a:lstStyle/>
          <a:p>
            <a:r>
              <a:rPr lang="es-CO" sz="1100" dirty="0"/>
              <a:t>Imágenes de fuente propia</a:t>
            </a:r>
          </a:p>
        </p:txBody>
      </p:sp>
    </p:spTree>
    <p:extLst>
      <p:ext uri="{BB962C8B-B14F-4D97-AF65-F5344CB8AC3E}">
        <p14:creationId xmlns:p14="http://schemas.microsoft.com/office/powerpoint/2010/main" val="427069935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934</TotalTime>
  <Words>1936</Words>
  <Application>Microsoft Office PowerPoint</Application>
  <PresentationFormat>Panorámica</PresentationFormat>
  <Paragraphs>150</Paragraphs>
  <Slides>27</Slides>
  <Notes>7</Notes>
  <HiddenSlides>0</HiddenSlides>
  <MMClips>3</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27</vt:i4>
      </vt:variant>
    </vt:vector>
  </HeadingPairs>
  <TitlesOfParts>
    <vt:vector size="36" baseType="lpstr">
      <vt:lpstr>-apple-system</vt:lpstr>
      <vt:lpstr>Aptos</vt:lpstr>
      <vt:lpstr>Aptos Display</vt:lpstr>
      <vt:lpstr>Arial</vt:lpstr>
      <vt:lpstr>Calibri</vt:lpstr>
      <vt:lpstr>Georgia</vt:lpstr>
      <vt:lpstr>Helvetica</vt:lpstr>
      <vt:lpstr>source sans pro</vt:lpstr>
      <vt:lpstr>Tema de Office</vt:lpstr>
      <vt:lpstr>La Importancia De La Calibración De Color En Agricultura </vt:lpstr>
      <vt:lpstr>Introducción</vt:lpstr>
      <vt:lpstr>¿Qué es el color?</vt:lpstr>
      <vt:lpstr>Fotografía en el espectro visible (RGB)</vt:lpstr>
      <vt:lpstr>Presentación de PowerPoint</vt:lpstr>
      <vt:lpstr>Relación del espectro visible con la agricultura</vt:lpstr>
      <vt:lpstr>Relación del espectro visible con la agricultura</vt:lpstr>
      <vt:lpstr>Comparación entre imágenes de laboratorio y campo</vt:lpstr>
      <vt:lpstr>Importancia de la corrección de color en imágenes agrícolas</vt:lpstr>
      <vt:lpstr>Definición de espacio de color</vt:lpstr>
      <vt:lpstr>Espacio de color CIELAB</vt:lpstr>
      <vt:lpstr>Espacio de color CMYK</vt:lpstr>
      <vt:lpstr>Espacio de color RGB</vt:lpstr>
      <vt:lpstr>Punto de blanco, Iluminación disponible</vt:lpstr>
      <vt:lpstr>Balance de blancos</vt:lpstr>
      <vt:lpstr>¿Como calibrar el color en una imagen?</vt:lpstr>
      <vt:lpstr>Ejemplo</vt:lpstr>
      <vt:lpstr>Software de código libre para corregir el color</vt:lpstr>
      <vt:lpstr>Creación del Modelo</vt:lpstr>
      <vt:lpstr>Configuración del Espacio de Color</vt:lpstr>
      <vt:lpstr>Tipo de Matriz de Corrección (CCM)</vt:lpstr>
      <vt:lpstr>Método de distancia</vt:lpstr>
      <vt:lpstr>Linealización de la Cámara</vt:lpstr>
      <vt:lpstr>Ejemplo práctico disponible en Github</vt:lpstr>
      <vt:lpstr>Recomendaciones</vt:lpstr>
      <vt:lpstr>Conclusiones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Francisco Carlos Calderon Bocanegra</dc:creator>
  <cp:lastModifiedBy>Francisco Carlos Calderon Bocanegra</cp:lastModifiedBy>
  <cp:revision>18</cp:revision>
  <dcterms:created xsi:type="dcterms:W3CDTF">2024-09-27T15:28:09Z</dcterms:created>
  <dcterms:modified xsi:type="dcterms:W3CDTF">2024-09-29T22:44:38Z</dcterms:modified>
</cp:coreProperties>
</file>